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4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27036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260467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B325B-13DE-4CE9-AD5C-941E8D08C040}" type="slidenum">
              <a:rPr lang="es-DO" smtClean="0"/>
              <a:t>‹Nº›</a:t>
            </a:fld>
            <a:endParaRPr lang="es-D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70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218135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B325B-13DE-4CE9-AD5C-941E8D08C040}" type="slidenum">
              <a:rPr lang="es-DO" smtClean="0"/>
              <a:t>‹Nº›</a:t>
            </a:fld>
            <a:endParaRPr lang="es-D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410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232158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383267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309660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109189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415C76-86F6-4EB5-8495-0ABD67148652}" type="datetimeFigureOut">
              <a:rPr lang="es-DO" smtClean="0"/>
              <a:t>19/12/2024</a:t>
            </a:fld>
            <a:endParaRPr lang="es-DO"/>
          </a:p>
        </p:txBody>
      </p:sp>
      <p:sp>
        <p:nvSpPr>
          <p:cNvPr id="5" name="Footer Placeholder 4"/>
          <p:cNvSpPr>
            <a:spLocks noGrp="1"/>
          </p:cNvSpPr>
          <p:nvPr>
            <p:ph type="ftr" sz="quarter" idx="11"/>
          </p:nvPr>
        </p:nvSpPr>
        <p:spPr/>
        <p:txBody>
          <a:bodyPr/>
          <a:lstStyle/>
          <a:p>
            <a:endParaRPr lang="es-D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319610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225868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415C76-86F6-4EB5-8495-0ABD67148652}" type="datetimeFigureOut">
              <a:rPr lang="es-DO" smtClean="0"/>
              <a:t>19/12/2024</a:t>
            </a:fld>
            <a:endParaRPr lang="es-DO"/>
          </a:p>
        </p:txBody>
      </p:sp>
      <p:sp>
        <p:nvSpPr>
          <p:cNvPr id="8" name="Footer Placeholder 7"/>
          <p:cNvSpPr>
            <a:spLocks noGrp="1"/>
          </p:cNvSpPr>
          <p:nvPr>
            <p:ph type="ftr" sz="quarter" idx="11"/>
          </p:nvPr>
        </p:nvSpPr>
        <p:spPr/>
        <p:txBody>
          <a:bodyPr/>
          <a:lstStyle/>
          <a:p>
            <a:endParaRPr lang="es-D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103013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415C76-86F6-4EB5-8495-0ABD67148652}" type="datetimeFigureOut">
              <a:rPr lang="es-DO" smtClean="0"/>
              <a:t>19/12/2024</a:t>
            </a:fld>
            <a:endParaRPr lang="es-DO"/>
          </a:p>
        </p:txBody>
      </p:sp>
      <p:sp>
        <p:nvSpPr>
          <p:cNvPr id="4" name="Footer Placeholder 3"/>
          <p:cNvSpPr>
            <a:spLocks noGrp="1"/>
          </p:cNvSpPr>
          <p:nvPr>
            <p:ph type="ftr" sz="quarter" idx="11"/>
          </p:nvPr>
        </p:nvSpPr>
        <p:spPr/>
        <p:txBody>
          <a:bodyPr/>
          <a:lstStyle/>
          <a:p>
            <a:endParaRPr lang="es-D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162996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15C76-86F6-4EB5-8495-0ABD67148652}" type="datetimeFigureOut">
              <a:rPr lang="es-DO" smtClean="0"/>
              <a:t>19/12/2024</a:t>
            </a:fld>
            <a:endParaRPr lang="es-DO"/>
          </a:p>
        </p:txBody>
      </p:sp>
      <p:sp>
        <p:nvSpPr>
          <p:cNvPr id="3" name="Footer Placeholder 2"/>
          <p:cNvSpPr>
            <a:spLocks noGrp="1"/>
          </p:cNvSpPr>
          <p:nvPr>
            <p:ph type="ftr" sz="quarter" idx="11"/>
          </p:nvPr>
        </p:nvSpPr>
        <p:spPr/>
        <p:txBody>
          <a:bodyPr/>
          <a:lstStyle/>
          <a:p>
            <a:endParaRPr lang="es-D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366843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58055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415C76-86F6-4EB5-8495-0ABD67148652}" type="datetimeFigureOut">
              <a:rPr lang="es-DO" smtClean="0"/>
              <a:t>19/12/2024</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B325B-13DE-4CE9-AD5C-941E8D08C040}" type="slidenum">
              <a:rPr lang="es-DO" smtClean="0"/>
              <a:t>‹Nº›</a:t>
            </a:fld>
            <a:endParaRPr lang="es-DO"/>
          </a:p>
        </p:txBody>
      </p:sp>
    </p:spTree>
    <p:extLst>
      <p:ext uri="{BB962C8B-B14F-4D97-AF65-F5344CB8AC3E}">
        <p14:creationId xmlns:p14="http://schemas.microsoft.com/office/powerpoint/2010/main" val="346999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415C76-86F6-4EB5-8495-0ABD67148652}" type="datetimeFigureOut">
              <a:rPr lang="es-DO" smtClean="0"/>
              <a:t>19/12/2024</a:t>
            </a:fld>
            <a:endParaRPr lang="es-D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D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78B325B-13DE-4CE9-AD5C-941E8D08C040}" type="slidenum">
              <a:rPr lang="es-DO" smtClean="0"/>
              <a:t>‹Nº›</a:t>
            </a:fld>
            <a:endParaRPr lang="es-DO"/>
          </a:p>
        </p:txBody>
      </p:sp>
    </p:spTree>
    <p:extLst>
      <p:ext uri="{BB962C8B-B14F-4D97-AF65-F5344CB8AC3E}">
        <p14:creationId xmlns:p14="http://schemas.microsoft.com/office/powerpoint/2010/main" val="40702284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eciomp@hotmail.com" TargetMode="External"/><Relationship Id="rId2" Type="http://schemas.openxmlformats.org/officeDocument/2006/relationships/hyperlink" Target="mailto:reciomp@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DB7A8-C69C-4EB7-B921-6A114BDE88B1}"/>
              </a:ext>
            </a:extLst>
          </p:cNvPr>
          <p:cNvSpPr>
            <a:spLocks noGrp="1"/>
          </p:cNvSpPr>
          <p:nvPr>
            <p:ph type="ctrTitle"/>
          </p:nvPr>
        </p:nvSpPr>
        <p:spPr>
          <a:xfrm>
            <a:off x="178904" y="827245"/>
            <a:ext cx="11834191" cy="4008990"/>
          </a:xfrm>
        </p:spPr>
        <p:txBody>
          <a:bodyPr>
            <a:noAutofit/>
          </a:bodyPr>
          <a:lstStyle/>
          <a:p>
            <a:pPr algn="ctr"/>
            <a:br>
              <a:rPr lang="es-DO" sz="2400" b="1" cap="none" dirty="0">
                <a:solidFill>
                  <a:schemeClr val="accent1">
                    <a:lumMod val="50000"/>
                  </a:schemeClr>
                </a:solidFill>
              </a:rPr>
            </a:br>
            <a:br>
              <a:rPr lang="es-DO" sz="2400" b="1" dirty="0">
                <a:solidFill>
                  <a:schemeClr val="accent1">
                    <a:lumMod val="50000"/>
                  </a:schemeClr>
                </a:solidFill>
              </a:rPr>
            </a:br>
            <a:br>
              <a:rPr lang="es-DO" sz="2400" b="1" dirty="0">
                <a:solidFill>
                  <a:schemeClr val="accent1">
                    <a:lumMod val="50000"/>
                  </a:schemeClr>
                </a:solidFill>
              </a:rPr>
            </a:br>
            <a:br>
              <a:rPr lang="es-DO" sz="2400" b="1" dirty="0">
                <a:solidFill>
                  <a:schemeClr val="accent1">
                    <a:lumMod val="50000"/>
                  </a:schemeClr>
                </a:solidFill>
              </a:rPr>
            </a:br>
            <a:br>
              <a:rPr lang="es-DO" sz="2400" b="1" dirty="0">
                <a:solidFill>
                  <a:schemeClr val="accent1">
                    <a:lumMod val="50000"/>
                  </a:schemeClr>
                </a:solidFill>
              </a:rPr>
            </a:br>
            <a:br>
              <a:rPr lang="es-DO" sz="2400" b="1" dirty="0">
                <a:solidFill>
                  <a:schemeClr val="accent1">
                    <a:lumMod val="50000"/>
                  </a:schemeClr>
                </a:solidFill>
              </a:rPr>
            </a:br>
            <a:br>
              <a:rPr lang="es-DO" sz="2400" b="1" dirty="0">
                <a:solidFill>
                  <a:schemeClr val="accent1">
                    <a:lumMod val="50000"/>
                  </a:schemeClr>
                </a:solidFill>
              </a:rPr>
            </a:br>
            <a:r>
              <a:rPr lang="es-DO" sz="2400" b="1" cap="none" dirty="0">
                <a:solidFill>
                  <a:schemeClr val="accent1"/>
                </a:solidFill>
              </a:rPr>
              <a:t>INFORME MENSUAL DEL DEPARTAMENTO DE RELACIONES PUBLICAS Y COMUNICACIONES DE LA GOBERNACION PROVINCIAL DE MONTE PLATA</a:t>
            </a:r>
            <a:br>
              <a:rPr lang="es-DO" sz="2400" b="1" dirty="0">
                <a:solidFill>
                  <a:schemeClr val="accent1">
                    <a:lumMod val="50000"/>
                  </a:schemeClr>
                </a:solidFill>
              </a:rPr>
            </a:br>
            <a:br>
              <a:rPr lang="es-DO" sz="2400" b="1" dirty="0">
                <a:solidFill>
                  <a:schemeClr val="accent1">
                    <a:lumMod val="50000"/>
                  </a:schemeClr>
                </a:solidFill>
              </a:rPr>
            </a:br>
            <a:r>
              <a:rPr lang="es-DO" sz="2400" b="1" dirty="0">
                <a:solidFill>
                  <a:schemeClr val="accent1">
                    <a:lumMod val="50000"/>
                  </a:schemeClr>
                </a:solidFill>
              </a:rPr>
              <a:t>Noviembre</a:t>
            </a:r>
            <a:r>
              <a:rPr lang="es-DO" sz="2400" b="1" cap="none" dirty="0">
                <a:solidFill>
                  <a:schemeClr val="accent1">
                    <a:lumMod val="50000"/>
                  </a:schemeClr>
                </a:solidFill>
              </a:rPr>
              <a:t> 2024</a:t>
            </a:r>
            <a:br>
              <a:rPr lang="es-DO" sz="2400" b="1" dirty="0">
                <a:solidFill>
                  <a:schemeClr val="accent1">
                    <a:lumMod val="50000"/>
                  </a:schemeClr>
                </a:solidFill>
              </a:rPr>
            </a:br>
            <a:br>
              <a:rPr lang="es-DO" sz="2400" b="1" dirty="0">
                <a:solidFill>
                  <a:schemeClr val="accent1">
                    <a:lumMod val="50000"/>
                  </a:schemeClr>
                </a:solidFill>
              </a:rPr>
            </a:br>
            <a:r>
              <a:rPr lang="es-DO" sz="3200" b="1" cap="none" dirty="0">
                <a:solidFill>
                  <a:srgbClr val="002060"/>
                </a:solidFill>
                <a:highlight>
                  <a:srgbClr val="00FFFF"/>
                </a:highlight>
                <a:latin typeface="Algerian" panose="04020705040A02060702" pitchFamily="82" charset="0"/>
              </a:rPr>
              <a:t>Gobernadora </a:t>
            </a:r>
            <a:br>
              <a:rPr lang="es-DO" sz="3200" b="1" cap="none" dirty="0">
                <a:solidFill>
                  <a:srgbClr val="002060"/>
                </a:solidFill>
                <a:highlight>
                  <a:srgbClr val="00FFFF"/>
                </a:highlight>
                <a:latin typeface="Algerian" panose="04020705040A02060702" pitchFamily="82" charset="0"/>
              </a:rPr>
            </a:br>
            <a:r>
              <a:rPr lang="es-DO" sz="3200" b="1" cap="none" dirty="0">
                <a:solidFill>
                  <a:srgbClr val="002060"/>
                </a:solidFill>
                <a:highlight>
                  <a:srgbClr val="00FFFF"/>
                </a:highlight>
                <a:latin typeface="Algerian" panose="04020705040A02060702" pitchFamily="82" charset="0"/>
              </a:rPr>
              <a:t>Licda. Rafaela Javier Gomera</a:t>
            </a:r>
            <a:br>
              <a:rPr lang="es-DO" sz="2400" b="1" dirty="0">
                <a:solidFill>
                  <a:schemeClr val="accent1">
                    <a:lumMod val="50000"/>
                  </a:schemeClr>
                </a:solidFill>
              </a:rPr>
            </a:br>
            <a:br>
              <a:rPr lang="es-DO" sz="2400" b="1" dirty="0">
                <a:solidFill>
                  <a:schemeClr val="accent1">
                    <a:lumMod val="50000"/>
                  </a:schemeClr>
                </a:solidFill>
              </a:rPr>
            </a:br>
            <a:r>
              <a:rPr lang="es-DO" sz="2400" b="1" u="sng" dirty="0">
                <a:solidFill>
                  <a:srgbClr val="002060"/>
                </a:solidFill>
              </a:rPr>
              <a:t>PREPARADO POR: </a:t>
            </a:r>
            <a:r>
              <a:rPr lang="es-DO" sz="4400" b="1" u="sng" cap="none" dirty="0">
                <a:solidFill>
                  <a:srgbClr val="002060"/>
                </a:solidFill>
                <a:latin typeface="Edwardian Script ITC" panose="030303020407070D0804" pitchFamily="66" charset="0"/>
              </a:rPr>
              <a:t>Lic. Cecilio Berroa Recio (Eddy)</a:t>
            </a:r>
            <a:br>
              <a:rPr lang="es-DO" sz="2800" b="1" u="sng" cap="none" dirty="0">
                <a:solidFill>
                  <a:srgbClr val="002060"/>
                </a:solidFill>
              </a:rPr>
            </a:br>
            <a:r>
              <a:rPr lang="es-DO" sz="1800" b="1" u="sng" cap="none" dirty="0">
                <a:solidFill>
                  <a:srgbClr val="002060"/>
                </a:solidFill>
              </a:rPr>
              <a:t>Encargado Del Departamento De Prensa </a:t>
            </a:r>
            <a:br>
              <a:rPr lang="es-DO" sz="1800" b="1" u="sng" cap="none" dirty="0">
                <a:solidFill>
                  <a:srgbClr val="002060"/>
                </a:solidFill>
              </a:rPr>
            </a:br>
            <a:endParaRPr lang="es-DO" sz="2400" b="1" u="sng" dirty="0">
              <a:solidFill>
                <a:srgbClr val="002060"/>
              </a:solidFill>
            </a:endParaRPr>
          </a:p>
        </p:txBody>
      </p:sp>
      <p:sp>
        <p:nvSpPr>
          <p:cNvPr id="3" name="Subtítulo 2">
            <a:extLst>
              <a:ext uri="{FF2B5EF4-FFF2-40B4-BE49-F238E27FC236}">
                <a16:creationId xmlns:a16="http://schemas.microsoft.com/office/drawing/2014/main" id="{02170454-EE49-4293-89BC-210190D0FDB7}"/>
              </a:ext>
            </a:extLst>
          </p:cNvPr>
          <p:cNvSpPr>
            <a:spLocks noGrp="1"/>
          </p:cNvSpPr>
          <p:nvPr>
            <p:ph type="subTitle" idx="1"/>
          </p:nvPr>
        </p:nvSpPr>
        <p:spPr>
          <a:xfrm>
            <a:off x="1856096" y="4836235"/>
            <a:ext cx="10156999" cy="1728338"/>
          </a:xfrm>
        </p:spPr>
        <p:txBody>
          <a:bodyPr>
            <a:normAutofit fontScale="92500" lnSpcReduction="20000"/>
          </a:bodyPr>
          <a:lstStyle/>
          <a:p>
            <a:pPr algn="just"/>
            <a:r>
              <a:rPr lang="es-DO" sz="2400" cap="none" dirty="0">
                <a:solidFill>
                  <a:schemeClr val="tx1"/>
                </a:solidFill>
                <a:latin typeface="Bahnschrift Condensed" panose="020B0502040204020203" pitchFamily="34" charset="0"/>
              </a:rPr>
              <a:t>En este resumen detallaremos todas las actividades y reuniones Oficiales de nuestra gobernadora la licenciada Rafaela Javier Gomera, representando al Presidente Luis Rodolfo Abinader Corona en todo el territorio de la provincia de Monte Plata que abarca, cinco (5) municipios y siete (7) distritos municipales</a:t>
            </a:r>
            <a:r>
              <a:rPr lang="es-DO" sz="2400" dirty="0">
                <a:solidFill>
                  <a:schemeClr val="tx1"/>
                </a:solidFill>
              </a:rPr>
              <a:t>.</a:t>
            </a:r>
          </a:p>
          <a:p>
            <a:pPr algn="just"/>
            <a:endParaRPr lang="es-DO" sz="2400" dirty="0">
              <a:solidFill>
                <a:schemeClr val="tx1"/>
              </a:solidFill>
            </a:endParaRPr>
          </a:p>
          <a:p>
            <a:pPr algn="just"/>
            <a:r>
              <a:rPr lang="es-DO" sz="1500" b="1" dirty="0">
                <a:solidFill>
                  <a:schemeClr val="tx1"/>
                </a:solidFill>
              </a:rPr>
              <a:t>Facebook: </a:t>
            </a:r>
            <a:r>
              <a:rPr lang="es-DO" sz="1500" b="1" dirty="0">
                <a:solidFill>
                  <a:srgbClr val="0070C0"/>
                </a:solidFill>
              </a:rPr>
              <a:t>https://facebook.com/gobernaciondemontepla</a:t>
            </a:r>
          </a:p>
        </p:txBody>
      </p:sp>
      <p:pic>
        <p:nvPicPr>
          <p:cNvPr id="5" name="Imagen 4">
            <a:extLst>
              <a:ext uri="{FF2B5EF4-FFF2-40B4-BE49-F238E27FC236}">
                <a16:creationId xmlns:a16="http://schemas.microsoft.com/office/drawing/2014/main" id="{A80A5BCE-8463-C316-1DD7-AF5316CD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47" y="1076487"/>
            <a:ext cx="2506009" cy="2352513"/>
          </a:xfrm>
          <a:prstGeom prst="rect">
            <a:avLst/>
          </a:prstGeom>
          <a:ln>
            <a:noFill/>
          </a:ln>
          <a:effectLst>
            <a:softEdge rad="112500"/>
          </a:effectLst>
        </p:spPr>
      </p:pic>
    </p:spTree>
    <p:extLst>
      <p:ext uri="{BB962C8B-B14F-4D97-AF65-F5344CB8AC3E}">
        <p14:creationId xmlns:p14="http://schemas.microsoft.com/office/powerpoint/2010/main" val="1216402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E345E-7185-407E-EBC8-50538AB59931}"/>
              </a:ext>
            </a:extLst>
          </p:cNvPr>
          <p:cNvSpPr>
            <a:spLocks noGrp="1"/>
          </p:cNvSpPr>
          <p:nvPr>
            <p:ph type="title"/>
          </p:nvPr>
        </p:nvSpPr>
        <p:spPr>
          <a:xfrm>
            <a:off x="2592925" y="187381"/>
            <a:ext cx="9444400" cy="795258"/>
          </a:xfrm>
        </p:spPr>
        <p:txBody>
          <a:bodyPr>
            <a:noAutofit/>
          </a:bodyPr>
          <a:lstStyle/>
          <a:p>
            <a:pPr algn="ctr"/>
            <a:r>
              <a:rPr lang="es-DO" sz="2000" b="1" dirty="0">
                <a:solidFill>
                  <a:schemeClr val="accent1"/>
                </a:solidFill>
                <a:latin typeface="Maiandra GD" panose="020E0502030308020204" pitchFamily="34" charset="0"/>
              </a:rPr>
              <a:t>YAMASA PROV. MONTE PLATA</a:t>
            </a:r>
            <a:br>
              <a:rPr lang="es-DO" sz="2000" b="1" dirty="0">
                <a:solidFill>
                  <a:schemeClr val="accent1"/>
                </a:solidFill>
                <a:latin typeface="Maiandra GD" panose="020E0502030308020204" pitchFamily="34" charset="0"/>
              </a:rPr>
            </a:br>
            <a:r>
              <a:rPr lang="es-DO" sz="2000" b="1" dirty="0">
                <a:solidFill>
                  <a:schemeClr val="accent1"/>
                </a:solidFill>
                <a:latin typeface="Maiandra GD" panose="020E0502030308020204" pitchFamily="34" charset="0"/>
              </a:rPr>
              <a:t>24/11/2024</a:t>
            </a:r>
          </a:p>
        </p:txBody>
      </p:sp>
      <p:sp>
        <p:nvSpPr>
          <p:cNvPr id="3" name="Marcador de contenido 2">
            <a:extLst>
              <a:ext uri="{FF2B5EF4-FFF2-40B4-BE49-F238E27FC236}">
                <a16:creationId xmlns:a16="http://schemas.microsoft.com/office/drawing/2014/main" id="{C0CBC03A-5BB7-A924-8E22-28C86D02569E}"/>
              </a:ext>
            </a:extLst>
          </p:cNvPr>
          <p:cNvSpPr>
            <a:spLocks noGrp="1"/>
          </p:cNvSpPr>
          <p:nvPr>
            <p:ph idx="1"/>
          </p:nvPr>
        </p:nvSpPr>
        <p:spPr>
          <a:xfrm>
            <a:off x="2592925" y="3546410"/>
            <a:ext cx="9444400" cy="1162068"/>
          </a:xfrm>
        </p:spPr>
        <p:txBody>
          <a:bodyPr>
            <a:normAutofit/>
          </a:bodyPr>
          <a:lstStyle/>
          <a:p>
            <a:pPr marL="0" indent="0" algn="just">
              <a:buNone/>
            </a:pPr>
            <a:r>
              <a:rPr lang="es-DO" sz="1200" dirty="0"/>
              <a:t>En un acto conjunto, la gobernadora Rafaela Javier Gomera y la directora ejecutiva del INAIPI, Josefa Castillo Rodríguez, dieron inicio a las operaciones del nuevo CAIPI en Yamasá. Este logro es el resultado de una estrecha colaboración entre el gobierno central y local, demostrando que unidos podemos construir un futuro mejor para nuestros niños. La gobernadora Gomera, como máxima representante del ejecutivo provincial, ha sido una pieza clave en este proceso, asegurando que los recursos lleguen a donde más se necesitan.</a:t>
            </a:r>
          </a:p>
        </p:txBody>
      </p:sp>
      <p:pic>
        <p:nvPicPr>
          <p:cNvPr id="5" name="Imagen 4">
            <a:extLst>
              <a:ext uri="{FF2B5EF4-FFF2-40B4-BE49-F238E27FC236}">
                <a16:creationId xmlns:a16="http://schemas.microsoft.com/office/drawing/2014/main" id="{78D9780E-D021-3056-1EE7-D57ECB269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4" y="982639"/>
            <a:ext cx="9444401" cy="25637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DD14E3AF-2927-4A30-0C90-5A040D171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4" y="4521098"/>
            <a:ext cx="4790515" cy="2336902"/>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09823A03-CD8C-D683-A278-93D5077F9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964" y="4521098"/>
            <a:ext cx="4499362" cy="2336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3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31B75-08B1-C16B-9942-2BCB9064DC6F}"/>
              </a:ext>
            </a:extLst>
          </p:cNvPr>
          <p:cNvSpPr>
            <a:spLocks noGrp="1"/>
          </p:cNvSpPr>
          <p:nvPr>
            <p:ph type="title"/>
          </p:nvPr>
        </p:nvSpPr>
        <p:spPr>
          <a:xfrm>
            <a:off x="2678886" y="269268"/>
            <a:ext cx="3252029" cy="808905"/>
          </a:xfrm>
        </p:spPr>
        <p:txBody>
          <a:bodyPr>
            <a:noAutofit/>
          </a:bodyPr>
          <a:lstStyle/>
          <a:p>
            <a:pPr algn="ctr"/>
            <a:r>
              <a:rPr lang="es-DO" sz="2000" b="1" dirty="0">
                <a:solidFill>
                  <a:schemeClr val="accent1"/>
                </a:solidFill>
                <a:latin typeface="Algerian" panose="04020705040A02060702" pitchFamily="82" charset="0"/>
              </a:rPr>
              <a:t>BAYAGUANA Y CHIRINO PROV. MONTE PLATA</a:t>
            </a:r>
            <a:br>
              <a:rPr lang="es-DO" sz="2000" b="1" dirty="0">
                <a:solidFill>
                  <a:schemeClr val="accent1"/>
                </a:solidFill>
                <a:latin typeface="Algerian" panose="04020705040A02060702" pitchFamily="82" charset="0"/>
              </a:rPr>
            </a:br>
            <a:r>
              <a:rPr lang="es-DO" sz="2000" b="1" dirty="0">
                <a:solidFill>
                  <a:schemeClr val="accent1"/>
                </a:solidFill>
                <a:latin typeface="Algerian" panose="04020705040A02060702" pitchFamily="82" charset="0"/>
              </a:rPr>
              <a:t>25/11/2024</a:t>
            </a:r>
          </a:p>
        </p:txBody>
      </p:sp>
      <p:sp>
        <p:nvSpPr>
          <p:cNvPr id="3" name="Marcador de contenido 2">
            <a:extLst>
              <a:ext uri="{FF2B5EF4-FFF2-40B4-BE49-F238E27FC236}">
                <a16:creationId xmlns:a16="http://schemas.microsoft.com/office/drawing/2014/main" id="{D89F1DB1-6188-1792-2FD7-D9B67659B1A0}"/>
              </a:ext>
            </a:extLst>
          </p:cNvPr>
          <p:cNvSpPr>
            <a:spLocks noGrp="1"/>
          </p:cNvSpPr>
          <p:nvPr>
            <p:ph idx="1"/>
          </p:nvPr>
        </p:nvSpPr>
        <p:spPr>
          <a:xfrm>
            <a:off x="2513804" y="1378855"/>
            <a:ext cx="3582195" cy="4100290"/>
          </a:xfrm>
        </p:spPr>
        <p:txBody>
          <a:bodyPr>
            <a:normAutofit/>
          </a:bodyPr>
          <a:lstStyle/>
          <a:p>
            <a:pPr marL="0" indent="0" algn="just">
              <a:buNone/>
            </a:pPr>
            <a:r>
              <a:rPr lang="es-DO" sz="1200" dirty="0"/>
              <a:t>La gobernadora Rafaela Javier Gomera y el director del Servicio Nacional de Salud (SNS), Mario Lama, marcaron un hito en la atención primaria de Monte Plata al inaugurar dos modernos Centros de Primer Nivel en Los </a:t>
            </a:r>
            <a:r>
              <a:rPr lang="es-DO" sz="1200" dirty="0" err="1"/>
              <a:t>Javieles</a:t>
            </a:r>
            <a:r>
              <a:rPr lang="es-DO" sz="1200" dirty="0"/>
              <a:t> y Lucía Contreras. Esta significativa inversión no solo dota a miles de habitantes de acceso a servicios médicos de calidad, sino que también reafirma el compromiso del gobierno de llevar la salud a cada rincón del país, reduciendo las brechas de atención y mejorando la calidad de vida de los </a:t>
            </a:r>
            <a:r>
              <a:rPr lang="es-DO" sz="1200" dirty="0" err="1"/>
              <a:t>monteplatenses</a:t>
            </a:r>
            <a:r>
              <a:rPr lang="es-DO" sz="1200" dirty="0"/>
              <a:t>.</a:t>
            </a:r>
          </a:p>
        </p:txBody>
      </p:sp>
      <p:pic>
        <p:nvPicPr>
          <p:cNvPr id="5" name="Imagen 4">
            <a:extLst>
              <a:ext uri="{FF2B5EF4-FFF2-40B4-BE49-F238E27FC236}">
                <a16:creationId xmlns:a16="http://schemas.microsoft.com/office/drawing/2014/main" id="{2ACD93DC-1787-9CAD-81AD-C3B641EE9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087" y="1078173"/>
            <a:ext cx="5830829" cy="272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432FE9FB-B6E2-7804-B187-439411B19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804" y="3903260"/>
            <a:ext cx="9678195" cy="2954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16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C6FB4-CD4B-9CE9-B2F6-7D568974A31E}"/>
              </a:ext>
            </a:extLst>
          </p:cNvPr>
          <p:cNvSpPr>
            <a:spLocks noGrp="1"/>
          </p:cNvSpPr>
          <p:nvPr>
            <p:ph type="title"/>
          </p:nvPr>
        </p:nvSpPr>
        <p:spPr>
          <a:xfrm>
            <a:off x="1692174" y="201030"/>
            <a:ext cx="2948066" cy="1280890"/>
          </a:xfrm>
        </p:spPr>
        <p:txBody>
          <a:bodyPr>
            <a:normAutofit/>
          </a:bodyPr>
          <a:lstStyle/>
          <a:p>
            <a:pPr algn="ctr"/>
            <a:r>
              <a:rPr lang="es-DO" sz="2800" b="1" dirty="0">
                <a:solidFill>
                  <a:schemeClr val="accent1"/>
                </a:solidFill>
              </a:rPr>
              <a:t>MONTE PLATA</a:t>
            </a:r>
            <a:br>
              <a:rPr lang="es-DO" sz="2800" b="1" dirty="0">
                <a:solidFill>
                  <a:schemeClr val="accent1"/>
                </a:solidFill>
              </a:rPr>
            </a:br>
            <a:r>
              <a:rPr lang="es-DO" sz="2800" b="1" dirty="0">
                <a:solidFill>
                  <a:schemeClr val="accent1"/>
                </a:solidFill>
              </a:rPr>
              <a:t>26/11/2024</a:t>
            </a:r>
          </a:p>
        </p:txBody>
      </p:sp>
      <p:sp>
        <p:nvSpPr>
          <p:cNvPr id="3" name="Marcador de contenido 2">
            <a:extLst>
              <a:ext uri="{FF2B5EF4-FFF2-40B4-BE49-F238E27FC236}">
                <a16:creationId xmlns:a16="http://schemas.microsoft.com/office/drawing/2014/main" id="{33178DCB-3D12-E119-05BE-B858FE1B6805}"/>
              </a:ext>
            </a:extLst>
          </p:cNvPr>
          <p:cNvSpPr>
            <a:spLocks noGrp="1"/>
          </p:cNvSpPr>
          <p:nvPr>
            <p:ph idx="1"/>
          </p:nvPr>
        </p:nvSpPr>
        <p:spPr>
          <a:xfrm>
            <a:off x="1893175" y="1205552"/>
            <a:ext cx="10185093" cy="1280890"/>
          </a:xfrm>
        </p:spPr>
        <p:txBody>
          <a:bodyPr>
            <a:normAutofit/>
          </a:bodyPr>
          <a:lstStyle/>
          <a:p>
            <a:pPr marL="0" indent="0" algn="just">
              <a:buNone/>
            </a:pPr>
            <a:r>
              <a:rPr lang="es-DO" sz="1200" dirty="0"/>
              <a:t>"La inauguración de la Academia GBC en Monte Plata marca un hito en la formación de profesionales de la salud en la República Dominicana. La gobernadora Rafaela Javier Gomera destacó la importancia de esta iniciativa, subrayando la necesidad de contar con técnicos farmacéuticos capacitados para atender las demandas de la población. Esta alianza público-privada no solo beneficiará a los futuros profesionales, sino que también contribuirá a mejorar la calidad de vida de los habitantes de Monte Plata, tal como lo evidencian las palabras de la gobernadora al relatar la escasez de personal farmacéutico calificado en los centros de salud de la región."</a:t>
            </a:r>
          </a:p>
        </p:txBody>
      </p:sp>
      <p:pic>
        <p:nvPicPr>
          <p:cNvPr id="5" name="Imagen 4">
            <a:extLst>
              <a:ext uri="{FF2B5EF4-FFF2-40B4-BE49-F238E27FC236}">
                <a16:creationId xmlns:a16="http://schemas.microsoft.com/office/drawing/2014/main" id="{2433ED43-265D-0E98-4FEC-A1FF332BB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301" y="2486442"/>
            <a:ext cx="5076967" cy="4194138"/>
          </a:xfrm>
          <a:prstGeom prst="rect">
            <a:avLst/>
          </a:prstGeom>
        </p:spPr>
      </p:pic>
      <p:pic>
        <p:nvPicPr>
          <p:cNvPr id="7" name="Imagen 6">
            <a:extLst>
              <a:ext uri="{FF2B5EF4-FFF2-40B4-BE49-F238E27FC236}">
                <a16:creationId xmlns:a16="http://schemas.microsoft.com/office/drawing/2014/main" id="{BD8B3FD6-BE1C-1B47-2816-6AEBA3243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340" y="2486442"/>
            <a:ext cx="5076968" cy="4194138"/>
          </a:xfrm>
          <a:prstGeom prst="rect">
            <a:avLst/>
          </a:prstGeom>
        </p:spPr>
      </p:pic>
    </p:spTree>
    <p:extLst>
      <p:ext uri="{BB962C8B-B14F-4D97-AF65-F5344CB8AC3E}">
        <p14:creationId xmlns:p14="http://schemas.microsoft.com/office/powerpoint/2010/main" val="12580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5F0FB-171F-5BD8-42E8-3F93D3AD4760}"/>
              </a:ext>
            </a:extLst>
          </p:cNvPr>
          <p:cNvSpPr>
            <a:spLocks noGrp="1"/>
          </p:cNvSpPr>
          <p:nvPr>
            <p:ph type="title"/>
          </p:nvPr>
        </p:nvSpPr>
        <p:spPr>
          <a:xfrm>
            <a:off x="3127537" y="173734"/>
            <a:ext cx="5936926" cy="773044"/>
          </a:xfrm>
        </p:spPr>
        <p:txBody>
          <a:bodyPr>
            <a:noAutofit/>
          </a:bodyPr>
          <a:lstStyle/>
          <a:p>
            <a:pPr algn="ctr"/>
            <a:r>
              <a:rPr lang="es-DO" sz="2800" b="1" dirty="0">
                <a:solidFill>
                  <a:schemeClr val="accent1"/>
                </a:solidFill>
              </a:rPr>
              <a:t>YAMASA Y MONTE PLATA</a:t>
            </a:r>
            <a:br>
              <a:rPr lang="es-DO" sz="2800" b="1" dirty="0">
                <a:solidFill>
                  <a:schemeClr val="accent1"/>
                </a:solidFill>
              </a:rPr>
            </a:br>
            <a:r>
              <a:rPr lang="es-DO" sz="2800" b="1" dirty="0">
                <a:solidFill>
                  <a:schemeClr val="accent1"/>
                </a:solidFill>
              </a:rPr>
              <a:t>29/11/2024</a:t>
            </a:r>
          </a:p>
        </p:txBody>
      </p:sp>
      <p:sp>
        <p:nvSpPr>
          <p:cNvPr id="3" name="Marcador de contenido 2">
            <a:extLst>
              <a:ext uri="{FF2B5EF4-FFF2-40B4-BE49-F238E27FC236}">
                <a16:creationId xmlns:a16="http://schemas.microsoft.com/office/drawing/2014/main" id="{B710878D-74D0-642E-FD6C-F7D37DDEFF0D}"/>
              </a:ext>
            </a:extLst>
          </p:cNvPr>
          <p:cNvSpPr>
            <a:spLocks noGrp="1"/>
          </p:cNvSpPr>
          <p:nvPr>
            <p:ph idx="1"/>
          </p:nvPr>
        </p:nvSpPr>
        <p:spPr>
          <a:xfrm>
            <a:off x="2452734" y="1150961"/>
            <a:ext cx="8915400" cy="1496705"/>
          </a:xfrm>
        </p:spPr>
        <p:txBody>
          <a:bodyPr>
            <a:normAutofit/>
          </a:bodyPr>
          <a:lstStyle/>
          <a:p>
            <a:pPr marL="0" indent="0" algn="just">
              <a:buNone/>
            </a:pPr>
            <a:r>
              <a:rPr lang="es-DO" sz="1400" dirty="0"/>
              <a:t>La vicepresidenta Raquel Peña y la gobernadora Rafaela Javier Gomera se convirtieron en las anfitrionas perfectas de "La Navidad del Cambio Sigue" en Monte Plata. Su presencia no solo sumó alegría a la celebración, sino que también demostró el compromiso del gobierno con el bienestar de la comunidad. Al compartir la mesa con cientos de ciudadanos, estas destacadas líderes reafirmaron su papel como servidoras públicas y unieron a la provincia en un espíritu de solidaridad y esperanza.</a:t>
            </a:r>
          </a:p>
        </p:txBody>
      </p:sp>
      <p:pic>
        <p:nvPicPr>
          <p:cNvPr id="5" name="Imagen 4">
            <a:extLst>
              <a:ext uri="{FF2B5EF4-FFF2-40B4-BE49-F238E27FC236}">
                <a16:creationId xmlns:a16="http://schemas.microsoft.com/office/drawing/2014/main" id="{E7189262-052A-8429-72BE-9C8D4DAF6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34" y="2543598"/>
            <a:ext cx="5012591" cy="4314402"/>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52B6695D-484C-FDE1-059C-C173DC9B1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324" y="2543598"/>
            <a:ext cx="4380933" cy="4405387"/>
          </a:xfrm>
          <a:prstGeom prst="rect">
            <a:avLst/>
          </a:prstGeom>
          <a:ln>
            <a:noFill/>
          </a:ln>
          <a:effectLst>
            <a:softEdge rad="112500"/>
          </a:effectLst>
        </p:spPr>
      </p:pic>
    </p:spTree>
    <p:extLst>
      <p:ext uri="{BB962C8B-B14F-4D97-AF65-F5344CB8AC3E}">
        <p14:creationId xmlns:p14="http://schemas.microsoft.com/office/powerpoint/2010/main" val="37636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DCA43-F828-9DB1-BEBC-917E46DCC5C3}"/>
              </a:ext>
            </a:extLst>
          </p:cNvPr>
          <p:cNvSpPr>
            <a:spLocks noGrp="1"/>
          </p:cNvSpPr>
          <p:nvPr>
            <p:ph type="title"/>
          </p:nvPr>
        </p:nvSpPr>
        <p:spPr>
          <a:xfrm>
            <a:off x="2592925" y="624110"/>
            <a:ext cx="8911687" cy="590541"/>
          </a:xfrm>
        </p:spPr>
        <p:txBody>
          <a:bodyPr>
            <a:noAutofit/>
          </a:bodyPr>
          <a:lstStyle/>
          <a:p>
            <a:pPr algn="ctr"/>
            <a:r>
              <a:rPr lang="es-DO" sz="2400" b="1" dirty="0">
                <a:solidFill>
                  <a:srgbClr val="FF0000"/>
                </a:solidFill>
              </a:rPr>
              <a:t>Conclusión del Informe del mes de noviembre 2024</a:t>
            </a:r>
          </a:p>
        </p:txBody>
      </p:sp>
      <p:sp>
        <p:nvSpPr>
          <p:cNvPr id="3" name="Marcador de contenido 2">
            <a:extLst>
              <a:ext uri="{FF2B5EF4-FFF2-40B4-BE49-F238E27FC236}">
                <a16:creationId xmlns:a16="http://schemas.microsoft.com/office/drawing/2014/main" id="{83F32ED6-FB0C-0C77-BBFF-9AC91D49BF6D}"/>
              </a:ext>
            </a:extLst>
          </p:cNvPr>
          <p:cNvSpPr>
            <a:spLocks noGrp="1"/>
          </p:cNvSpPr>
          <p:nvPr>
            <p:ph idx="1"/>
          </p:nvPr>
        </p:nvSpPr>
        <p:spPr>
          <a:xfrm>
            <a:off x="2589212" y="1214651"/>
            <a:ext cx="8915400" cy="5019239"/>
          </a:xfrm>
        </p:spPr>
        <p:txBody>
          <a:bodyPr>
            <a:normAutofit/>
          </a:bodyPr>
          <a:lstStyle/>
          <a:p>
            <a:endParaRPr lang="es-DO" dirty="0"/>
          </a:p>
          <a:p>
            <a:pPr algn="just"/>
            <a:r>
              <a:rPr lang="es-DO" sz="1500" dirty="0"/>
              <a:t>En este informe hemos presentado un panorama general de las acciones emprendidas por la gobernadora Rafaela Javier Gomera. Sin embargo, el desarrollo de Monte Plata es una tarea que nos compete a toda la ciudadanía para seguir de cerca las iniciativas gubernamentales, a participar activamente en los procesos de toma de decisiones y a trabajar unidos por un futuro mejor para nuestra provincia.</a:t>
            </a:r>
          </a:p>
          <a:p>
            <a:pPr algn="just"/>
            <a:r>
              <a:rPr lang="es-DO" sz="1500" dirty="0"/>
              <a:t>Los resultados obtenidos hasta el momento son fruto de un trabajo conjunto entre el gobierno central y provincial, las instituciones públicas, el sector privado y la sociedad civil. La gobernadora Rafaela Javier Gomera ha sido un catalizador de esta colaboración, fomentando un ambiente de participación y diálogo. Este enfoque colaborativo es fundamental para continuar avanzando en los desafíos que enfrenta la provincia.</a:t>
            </a:r>
          </a:p>
          <a:p>
            <a:pPr algn="just"/>
            <a:r>
              <a:rPr lang="es-DO" sz="1500" dirty="0"/>
              <a:t>En conclusión, la gobernadora Rafaela Javier Gomera ha demostrado un compromiso inquebrantable con el desarrollo integral de la provincia de Monte Plata. A través de una gestión proactiva y enfocada en las necesidades de la comunidad, ha logrado avances significativos en diversos sectores. Con miras al futuro, se espera que se continúe impulsando iniciativas que promuevan el bienestar social, el crecimiento económico y la mejora de la calidad de vida de los </a:t>
            </a:r>
            <a:r>
              <a:rPr lang="es-DO" sz="1500" dirty="0" err="1"/>
              <a:t>monteplatenses</a:t>
            </a:r>
            <a:r>
              <a:rPr lang="es-DO" sz="1500" dirty="0"/>
              <a:t> con el apoyo del presidente Luis Abinader Corona y los ministros.</a:t>
            </a:r>
          </a:p>
        </p:txBody>
      </p:sp>
    </p:spTree>
    <p:extLst>
      <p:ext uri="{BB962C8B-B14F-4D97-AF65-F5344CB8AC3E}">
        <p14:creationId xmlns:p14="http://schemas.microsoft.com/office/powerpoint/2010/main" val="29217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A2ABB-278D-8F46-50BC-FC5610E4C336}"/>
              </a:ext>
            </a:extLst>
          </p:cNvPr>
          <p:cNvSpPr>
            <a:spLocks noGrp="1"/>
          </p:cNvSpPr>
          <p:nvPr>
            <p:ph type="title"/>
          </p:nvPr>
        </p:nvSpPr>
        <p:spPr>
          <a:xfrm>
            <a:off x="2592925" y="624110"/>
            <a:ext cx="8911687" cy="767962"/>
          </a:xfrm>
        </p:spPr>
        <p:txBody>
          <a:bodyPr>
            <a:noAutofit/>
          </a:bodyPr>
          <a:lstStyle/>
          <a:p>
            <a:pPr algn="ctr"/>
            <a:r>
              <a:rPr lang="es-DO" sz="2000" b="1" dirty="0">
                <a:solidFill>
                  <a:srgbClr val="FF0000"/>
                </a:solidFill>
                <a:latin typeface="Bookman Old Style" panose="02050604050505020204" pitchFamily="18" charset="0"/>
              </a:rPr>
              <a:t>Departamento de Relaciones Publicas y Comunicaciones de la Gobernación de Monte Plata</a:t>
            </a:r>
          </a:p>
        </p:txBody>
      </p:sp>
      <p:sp>
        <p:nvSpPr>
          <p:cNvPr id="3" name="Marcador de contenido 2">
            <a:extLst>
              <a:ext uri="{FF2B5EF4-FFF2-40B4-BE49-F238E27FC236}">
                <a16:creationId xmlns:a16="http://schemas.microsoft.com/office/drawing/2014/main" id="{3AA7B85D-F328-CEFA-52F0-DA00982981E1}"/>
              </a:ext>
            </a:extLst>
          </p:cNvPr>
          <p:cNvSpPr>
            <a:spLocks noGrp="1"/>
          </p:cNvSpPr>
          <p:nvPr>
            <p:ph idx="1"/>
          </p:nvPr>
        </p:nvSpPr>
        <p:spPr>
          <a:xfrm>
            <a:off x="3016155" y="2065361"/>
            <a:ext cx="8366078" cy="4622042"/>
          </a:xfrm>
        </p:spPr>
        <p:txBody>
          <a:bodyPr>
            <a:normAutofit fontScale="92500" lnSpcReduction="20000"/>
          </a:bodyPr>
          <a:lstStyle/>
          <a:p>
            <a:pPr marL="0" indent="0" algn="ctr">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Equipo de prensa </a:t>
            </a: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Periodista: Licenciado Cecilio Berroa Recio (Eddy)</a:t>
            </a: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Fotógrafo.: José Luis Jiménez</a:t>
            </a: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Audiovisual: Alexander Aquino Adames</a:t>
            </a: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Redes Sociales: Elías Rodríguez</a:t>
            </a:r>
          </a:p>
          <a:p>
            <a:pPr marL="0" indent="0">
              <a:buNone/>
            </a:pPr>
            <a:endPar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Quedamos al pendiente 809-351-1567</a:t>
            </a: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2"/>
              </a:rPr>
              <a:t>reciomp@gmail.com</a:t>
            </a: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 </a:t>
            </a: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3"/>
              </a:rPr>
              <a:t>reciomp@hotmail.com</a:t>
            </a: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marL="0" indent="0">
              <a:buNone/>
            </a:pPr>
            <a:endPar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endPar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es-DO"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Gracias….</a:t>
            </a:r>
          </a:p>
        </p:txBody>
      </p:sp>
    </p:spTree>
    <p:extLst>
      <p:ext uri="{BB962C8B-B14F-4D97-AF65-F5344CB8AC3E}">
        <p14:creationId xmlns:p14="http://schemas.microsoft.com/office/powerpoint/2010/main" val="28745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64DB8-9A0E-42C1-9AA6-A585220FE41F}"/>
              </a:ext>
            </a:extLst>
          </p:cNvPr>
          <p:cNvSpPr>
            <a:spLocks noGrp="1"/>
          </p:cNvSpPr>
          <p:nvPr>
            <p:ph type="title"/>
          </p:nvPr>
        </p:nvSpPr>
        <p:spPr>
          <a:xfrm>
            <a:off x="2589212" y="225188"/>
            <a:ext cx="8911687" cy="972678"/>
          </a:xfrm>
        </p:spPr>
        <p:txBody>
          <a:bodyPr>
            <a:noAutofit/>
          </a:bodyPr>
          <a:lstStyle/>
          <a:p>
            <a:pPr algn="ctr"/>
            <a:r>
              <a:rPr lang="es-DO" sz="2400" b="1" dirty="0">
                <a:solidFill>
                  <a:schemeClr val="accent1"/>
                </a:solidFill>
              </a:rPr>
              <a:t>Bayaguana, provincia Monte Plata</a:t>
            </a:r>
            <a:br>
              <a:rPr lang="es-DO" sz="2400" b="1" dirty="0">
                <a:solidFill>
                  <a:schemeClr val="accent1"/>
                </a:solidFill>
              </a:rPr>
            </a:br>
            <a:r>
              <a:rPr lang="es-DO" sz="2400" b="1" dirty="0">
                <a:solidFill>
                  <a:schemeClr val="accent1"/>
                </a:solidFill>
              </a:rPr>
              <a:t>Fecha: 16/11/2024</a:t>
            </a:r>
          </a:p>
        </p:txBody>
      </p:sp>
      <p:sp>
        <p:nvSpPr>
          <p:cNvPr id="3" name="Marcador de contenido 2">
            <a:extLst>
              <a:ext uri="{FF2B5EF4-FFF2-40B4-BE49-F238E27FC236}">
                <a16:creationId xmlns:a16="http://schemas.microsoft.com/office/drawing/2014/main" id="{8B2B6B14-3BDD-4564-A2FB-064CC4ECB248}"/>
              </a:ext>
            </a:extLst>
          </p:cNvPr>
          <p:cNvSpPr>
            <a:spLocks noGrp="1"/>
          </p:cNvSpPr>
          <p:nvPr>
            <p:ph idx="1"/>
          </p:nvPr>
        </p:nvSpPr>
        <p:spPr>
          <a:xfrm>
            <a:off x="2589212" y="1501254"/>
            <a:ext cx="9402396" cy="5131558"/>
          </a:xfrm>
        </p:spPr>
        <p:txBody>
          <a:bodyPr>
            <a:normAutofit/>
          </a:bodyPr>
          <a:lstStyle/>
          <a:p>
            <a:pPr algn="just"/>
            <a:r>
              <a:rPr lang="es-DO" sz="1200" dirty="0"/>
              <a:t>El luchador cubano Mijair López, cinco veces campeón olímpico, fue homenajeado en Bayaguana, República Dominicana, donde fue declarado huésped distinguido e hijo adoptivo. El evento, organizado por el alcalde Frangel García y el concejo de regidores, contó con la presencia de la gobernadora provincial Rafaela Javier Gomera y destacadas figuras del deporte dominicano como Isaac Ogando, Luguelin Santos y Luisito Pie. Durante la ceremonia, se leyó una resolución oficializando el reconocimiento y se entregó una placa conmemorativa a López, celebrando su destacada trayectoria deportiva.</a:t>
            </a:r>
          </a:p>
          <a:p>
            <a:pPr marL="0" indent="0" algn="just">
              <a:buNone/>
            </a:pPr>
            <a:endParaRPr lang="es-DO" sz="1200" dirty="0"/>
          </a:p>
        </p:txBody>
      </p:sp>
      <p:pic>
        <p:nvPicPr>
          <p:cNvPr id="5" name="Imagen 4">
            <a:extLst>
              <a:ext uri="{FF2B5EF4-FFF2-40B4-BE49-F238E27FC236}">
                <a16:creationId xmlns:a16="http://schemas.microsoft.com/office/drawing/2014/main" id="{6A23AD0D-E720-E8CC-F91B-4725C8F87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564" y="2732963"/>
            <a:ext cx="4435523" cy="3899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BB74F174-70D7-3861-356F-90ABA97A6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087" y="2732962"/>
            <a:ext cx="4594521" cy="389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5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FF9B4C-10AB-80D1-7CC0-678678D178E5}"/>
              </a:ext>
            </a:extLst>
          </p:cNvPr>
          <p:cNvSpPr>
            <a:spLocks noGrp="1"/>
          </p:cNvSpPr>
          <p:nvPr>
            <p:ph type="title"/>
          </p:nvPr>
        </p:nvSpPr>
        <p:spPr>
          <a:xfrm>
            <a:off x="2592925" y="255620"/>
            <a:ext cx="8911687" cy="1095508"/>
          </a:xfrm>
        </p:spPr>
        <p:txBody>
          <a:bodyPr>
            <a:normAutofit fontScale="90000"/>
          </a:bodyPr>
          <a:lstStyle/>
          <a:p>
            <a:pPr algn="ctr"/>
            <a:r>
              <a:rPr lang="es-DO" b="1" dirty="0">
                <a:solidFill>
                  <a:schemeClr val="accent1"/>
                </a:solidFill>
              </a:rPr>
              <a:t>BAYAGUANA, PROV. MONTE PLATA</a:t>
            </a:r>
            <a:br>
              <a:rPr lang="es-DO" b="1" dirty="0">
                <a:solidFill>
                  <a:schemeClr val="accent1"/>
                </a:solidFill>
              </a:rPr>
            </a:br>
            <a:r>
              <a:rPr lang="es-DO" b="1" dirty="0">
                <a:solidFill>
                  <a:schemeClr val="accent1"/>
                </a:solidFill>
              </a:rPr>
              <a:t>18/11/2024</a:t>
            </a:r>
          </a:p>
        </p:txBody>
      </p:sp>
      <p:sp>
        <p:nvSpPr>
          <p:cNvPr id="3" name="Marcador de contenido 2">
            <a:extLst>
              <a:ext uri="{FF2B5EF4-FFF2-40B4-BE49-F238E27FC236}">
                <a16:creationId xmlns:a16="http://schemas.microsoft.com/office/drawing/2014/main" id="{8C19D54A-E6EA-FBF4-D4CC-9D6AE23C1E29}"/>
              </a:ext>
            </a:extLst>
          </p:cNvPr>
          <p:cNvSpPr>
            <a:spLocks noGrp="1"/>
          </p:cNvSpPr>
          <p:nvPr>
            <p:ph idx="1"/>
          </p:nvPr>
        </p:nvSpPr>
        <p:spPr>
          <a:xfrm>
            <a:off x="2589212" y="1351128"/>
            <a:ext cx="8915400" cy="4560094"/>
          </a:xfrm>
        </p:spPr>
        <p:txBody>
          <a:bodyPr>
            <a:normAutofit/>
          </a:bodyPr>
          <a:lstStyle/>
          <a:p>
            <a:pPr algn="just"/>
            <a:r>
              <a:rPr lang="es-DO" sz="1400" dirty="0"/>
              <a:t>La gobernadora Rafaela Javier Gomera y el director del INAPA, </a:t>
            </a:r>
            <a:r>
              <a:rPr lang="es-DO" sz="1400" dirty="0" err="1"/>
              <a:t>Jhon</a:t>
            </a:r>
            <a:r>
              <a:rPr lang="es-DO" sz="1400" dirty="0"/>
              <a:t> Henry Acosta, visitaron Dajao de Bayaguana y se comprometieron a solucionar los problemas de infraestructura de la zona. Entre las principales demandas están la electricidad, el agua y las carreteras. </a:t>
            </a:r>
            <a:r>
              <a:rPr lang="es-DO" sz="1400" dirty="0" err="1"/>
              <a:t>Edeeste</a:t>
            </a:r>
            <a:r>
              <a:rPr lang="es-DO" sz="1400" dirty="0"/>
              <a:t> evaluará el sistema eléctrico, mientras que el INAPA buscará una fuente de agua permanente y enviará camiones cisterna de forma inmediata.</a:t>
            </a:r>
          </a:p>
          <a:p>
            <a:pPr algn="just"/>
            <a:endParaRPr lang="es-DO" sz="1400" dirty="0"/>
          </a:p>
        </p:txBody>
      </p:sp>
      <p:pic>
        <p:nvPicPr>
          <p:cNvPr id="5" name="Imagen 4">
            <a:extLst>
              <a:ext uri="{FF2B5EF4-FFF2-40B4-BE49-F238E27FC236}">
                <a16:creationId xmlns:a16="http://schemas.microsoft.com/office/drawing/2014/main" id="{D77F9970-584B-54AE-BA32-1274E7767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859" y="2552132"/>
            <a:ext cx="4554107" cy="4189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8A4E0BE5-FDC6-09C8-4E4A-736D70E7E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976" y="2552132"/>
            <a:ext cx="4121624" cy="4189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524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590FE-4904-1128-370B-CBB404EDF447}"/>
              </a:ext>
            </a:extLst>
          </p:cNvPr>
          <p:cNvSpPr>
            <a:spLocks noGrp="1"/>
          </p:cNvSpPr>
          <p:nvPr>
            <p:ph type="title"/>
          </p:nvPr>
        </p:nvSpPr>
        <p:spPr>
          <a:xfrm>
            <a:off x="2592925" y="132790"/>
            <a:ext cx="9435605" cy="959031"/>
          </a:xfrm>
        </p:spPr>
        <p:txBody>
          <a:bodyPr>
            <a:noAutofit/>
          </a:bodyPr>
          <a:lstStyle/>
          <a:p>
            <a:pPr algn="ctr"/>
            <a:r>
              <a:rPr lang="es-DO" sz="2800" b="1" dirty="0">
                <a:solidFill>
                  <a:schemeClr val="accent1"/>
                </a:solidFill>
              </a:rPr>
              <a:t>MUNICIPIO DE MONTE PLATA, PROV. MONTE PLATA</a:t>
            </a:r>
            <a:br>
              <a:rPr lang="es-DO" sz="2800" b="1" dirty="0">
                <a:solidFill>
                  <a:schemeClr val="accent1"/>
                </a:solidFill>
              </a:rPr>
            </a:br>
            <a:r>
              <a:rPr lang="es-DO" sz="2800" b="1" dirty="0">
                <a:solidFill>
                  <a:schemeClr val="accent1"/>
                </a:solidFill>
              </a:rPr>
              <a:t>19/11/2024</a:t>
            </a:r>
          </a:p>
        </p:txBody>
      </p:sp>
      <p:pic>
        <p:nvPicPr>
          <p:cNvPr id="5" name="Marcador de contenido 4">
            <a:extLst>
              <a:ext uri="{FF2B5EF4-FFF2-40B4-BE49-F238E27FC236}">
                <a16:creationId xmlns:a16="http://schemas.microsoft.com/office/drawing/2014/main" id="{DAEA7EBE-9B87-836D-1357-063A6A36A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966" y="2562236"/>
            <a:ext cx="3923433" cy="3022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C5DA9549-71E0-2B3A-838B-DE88D6453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4" y="3068350"/>
            <a:ext cx="2743200" cy="3022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F810E678-5042-34CF-0A2D-23C0F82D8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987" y="3066077"/>
            <a:ext cx="3320955" cy="3025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10">
            <a:extLst>
              <a:ext uri="{FF2B5EF4-FFF2-40B4-BE49-F238E27FC236}">
                <a16:creationId xmlns:a16="http://schemas.microsoft.com/office/drawing/2014/main" id="{586C8DD8-CA51-4818-EFB7-BDF85862394B}"/>
              </a:ext>
            </a:extLst>
          </p:cNvPr>
          <p:cNvSpPr txBox="1"/>
          <p:nvPr/>
        </p:nvSpPr>
        <p:spPr>
          <a:xfrm>
            <a:off x="2592924" y="1272785"/>
            <a:ext cx="9435604" cy="1384995"/>
          </a:xfrm>
          <a:prstGeom prst="rect">
            <a:avLst/>
          </a:prstGeom>
          <a:noFill/>
        </p:spPr>
        <p:txBody>
          <a:bodyPr wrap="square">
            <a:spAutoFit/>
          </a:bodyPr>
          <a:lstStyle/>
          <a:p>
            <a:pPr algn="just"/>
            <a:r>
              <a:rPr lang="es-DO" sz="1400" b="1" dirty="0"/>
              <a:t>La gobernadora Rafaela Javier Gomera lidera un nuevo impulso para el desarrollo económico de Monte Plata, reuniendo a diversos sectores de la sociedad civil para identificar las necesidades más urgentes de la provincia.</a:t>
            </a:r>
            <a:r>
              <a:rPr lang="es-DO" sz="1400" dirty="0"/>
              <a:t> A través del Consejo de Desarrollo Económico, se busca fomentar un diálogo constructivo que permita elaborar un plan de acción integral para mejorar la infraestructura, el acceso a servicios básicos y fortalecer la economía local. Con esta iniciativa, se busca garantizar un crecimiento sostenible y equitativo, alineado con las políticas públicas nacionales y con una amplia participación ciudadana.</a:t>
            </a:r>
          </a:p>
        </p:txBody>
      </p:sp>
    </p:spTree>
    <p:extLst>
      <p:ext uri="{BB962C8B-B14F-4D97-AF65-F5344CB8AC3E}">
        <p14:creationId xmlns:p14="http://schemas.microsoft.com/office/powerpoint/2010/main" val="258221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A8293-5B31-FDE6-6A39-F0A3D6FF18CB}"/>
              </a:ext>
            </a:extLst>
          </p:cNvPr>
          <p:cNvSpPr>
            <a:spLocks noGrp="1"/>
          </p:cNvSpPr>
          <p:nvPr>
            <p:ph type="title"/>
          </p:nvPr>
        </p:nvSpPr>
        <p:spPr>
          <a:xfrm>
            <a:off x="2589212" y="151418"/>
            <a:ext cx="8911687" cy="945383"/>
          </a:xfrm>
        </p:spPr>
        <p:txBody>
          <a:bodyPr>
            <a:normAutofit/>
          </a:bodyPr>
          <a:lstStyle/>
          <a:p>
            <a:pPr algn="ctr"/>
            <a:r>
              <a:rPr lang="es-DO" sz="2800" b="1" dirty="0">
                <a:solidFill>
                  <a:schemeClr val="accent1"/>
                </a:solidFill>
              </a:rPr>
              <a:t>PROVINCIA MONTE PLATA</a:t>
            </a:r>
            <a:br>
              <a:rPr lang="es-DO" sz="2800" b="1" dirty="0">
                <a:solidFill>
                  <a:schemeClr val="accent1"/>
                </a:solidFill>
              </a:rPr>
            </a:br>
            <a:r>
              <a:rPr lang="es-DO" sz="2800" b="1" dirty="0">
                <a:solidFill>
                  <a:schemeClr val="accent1"/>
                </a:solidFill>
              </a:rPr>
              <a:t>21/11/2024</a:t>
            </a:r>
          </a:p>
        </p:txBody>
      </p:sp>
      <p:sp>
        <p:nvSpPr>
          <p:cNvPr id="3" name="Marcador de contenido 2">
            <a:extLst>
              <a:ext uri="{FF2B5EF4-FFF2-40B4-BE49-F238E27FC236}">
                <a16:creationId xmlns:a16="http://schemas.microsoft.com/office/drawing/2014/main" id="{5103CC6E-D830-93E3-E35B-6320231ECD6F}"/>
              </a:ext>
            </a:extLst>
          </p:cNvPr>
          <p:cNvSpPr>
            <a:spLocks noGrp="1"/>
          </p:cNvSpPr>
          <p:nvPr>
            <p:ph idx="1"/>
          </p:nvPr>
        </p:nvSpPr>
        <p:spPr>
          <a:xfrm>
            <a:off x="2384494" y="2224585"/>
            <a:ext cx="9807505" cy="4285397"/>
          </a:xfrm>
        </p:spPr>
        <p:txBody>
          <a:bodyPr>
            <a:normAutofit fontScale="92500" lnSpcReduction="10000"/>
          </a:bodyPr>
          <a:lstStyle/>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endParaRPr lang="es-DO" sz="1200" dirty="0"/>
          </a:p>
          <a:p>
            <a:pPr algn="just"/>
            <a:r>
              <a:rPr lang="es-DO" sz="1500" dirty="0"/>
              <a:t>La gobernadora de Monte Plata, Rafaela Javier Gomera, en conjunto con el Instituto Agrario Dominicano (IAD), ha logrado un avance significativo en la resolución de las disputas territoriales que aquejan a la comunidad de El Hoyo de Pum. Tras una reunión con representantes comunitarios, se ha acordado un plan de saneamiento de tierras que establecerá de manera definitiva los límites y la propiedad en la zona. Esta iniciativa, que cuenta con el respaldo de una comisión nacional del IAD, busca brindar una solución pacífica y duradera a los conflictos por invasiones y delimitación de terrenos, demostrando así el compromiso del gobierno con el bienestar de las comunidades de Monte Plata.</a:t>
            </a:r>
          </a:p>
        </p:txBody>
      </p:sp>
      <p:pic>
        <p:nvPicPr>
          <p:cNvPr id="5" name="Imagen 4">
            <a:extLst>
              <a:ext uri="{FF2B5EF4-FFF2-40B4-BE49-F238E27FC236}">
                <a16:creationId xmlns:a16="http://schemas.microsoft.com/office/drawing/2014/main" id="{6A316233-D667-06EF-2E75-A62097BB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096801"/>
            <a:ext cx="3183791" cy="3870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3E08ED3F-835E-BC4E-D73A-9788A9C5E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03" y="1096801"/>
            <a:ext cx="3480179" cy="3870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a:extLst>
              <a:ext uri="{FF2B5EF4-FFF2-40B4-BE49-F238E27FC236}">
                <a16:creationId xmlns:a16="http://schemas.microsoft.com/office/drawing/2014/main" id="{B0B3C9E2-0E21-44DE-0B8F-CAE3A625B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83" y="1096800"/>
            <a:ext cx="2938818" cy="3870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48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63F8F-C0FF-78AD-824B-D0925EAC0DB5}"/>
              </a:ext>
            </a:extLst>
          </p:cNvPr>
          <p:cNvSpPr>
            <a:spLocks noGrp="1"/>
          </p:cNvSpPr>
          <p:nvPr>
            <p:ph type="title"/>
          </p:nvPr>
        </p:nvSpPr>
        <p:spPr>
          <a:xfrm>
            <a:off x="2592925" y="228324"/>
            <a:ext cx="8911687" cy="836200"/>
          </a:xfrm>
        </p:spPr>
        <p:txBody>
          <a:bodyPr>
            <a:normAutofit/>
          </a:bodyPr>
          <a:lstStyle/>
          <a:p>
            <a:pPr algn="ctr"/>
            <a:r>
              <a:rPr lang="es-DO" sz="2400" b="1" dirty="0">
                <a:solidFill>
                  <a:schemeClr val="accent1"/>
                </a:solidFill>
              </a:rPr>
              <a:t>SABANA GRANDE DE BOYA, MONTE PLATA</a:t>
            </a:r>
            <a:br>
              <a:rPr lang="es-DO" sz="2400" b="1" dirty="0">
                <a:solidFill>
                  <a:schemeClr val="accent1"/>
                </a:solidFill>
              </a:rPr>
            </a:br>
            <a:r>
              <a:rPr lang="es-DO" sz="2400" b="1" dirty="0">
                <a:solidFill>
                  <a:schemeClr val="accent1"/>
                </a:solidFill>
              </a:rPr>
              <a:t>22/11/2024</a:t>
            </a:r>
          </a:p>
        </p:txBody>
      </p:sp>
      <p:sp>
        <p:nvSpPr>
          <p:cNvPr id="3" name="Marcador de contenido 2">
            <a:extLst>
              <a:ext uri="{FF2B5EF4-FFF2-40B4-BE49-F238E27FC236}">
                <a16:creationId xmlns:a16="http://schemas.microsoft.com/office/drawing/2014/main" id="{8A000F39-6205-8477-9AD3-CA300EA1BD4F}"/>
              </a:ext>
            </a:extLst>
          </p:cNvPr>
          <p:cNvSpPr>
            <a:spLocks noGrp="1"/>
          </p:cNvSpPr>
          <p:nvPr>
            <p:ph idx="1"/>
          </p:nvPr>
        </p:nvSpPr>
        <p:spPr>
          <a:xfrm>
            <a:off x="2592925" y="1178256"/>
            <a:ext cx="8915400" cy="5451419"/>
          </a:xfrm>
        </p:spPr>
        <p:txBody>
          <a:bodyPr>
            <a:normAutofit/>
          </a:bodyPr>
          <a:lstStyle/>
          <a:p>
            <a:pPr algn="just"/>
            <a:r>
              <a:rPr lang="es-DO" sz="1400" dirty="0"/>
              <a:t>Con el apoyo del Ministerio de la Mujer y diversas autoridades locales, la gobernadora Rafaela Javier Gomera ha dado inicio a un operativo sin precedentes en Sabana Grande De </a:t>
            </a:r>
            <a:r>
              <a:rPr lang="es-DO" sz="1400" dirty="0" err="1"/>
              <a:t>Boyá</a:t>
            </a:r>
            <a:r>
              <a:rPr lang="es-DO" sz="1400" dirty="0"/>
              <a:t>, provincia Monte Plata, para erradicar la violencia de género. Esta iniciativa, que cuenta con la participación de equipos especializados y la comunidad en general, demuestra el compromiso del gobierno de Luis Abinader Corona y la sociedad civil de trabajar de manera conjunta para construir un país más seguro y justo para todas las mujeres.</a:t>
            </a:r>
          </a:p>
          <a:p>
            <a:pPr marL="0" indent="0" algn="just">
              <a:buNone/>
            </a:pPr>
            <a:endParaRPr lang="es-DO" sz="1400" dirty="0"/>
          </a:p>
          <a:p>
            <a:pPr algn="just"/>
            <a:endParaRPr lang="es-DO" sz="1400" dirty="0"/>
          </a:p>
        </p:txBody>
      </p:sp>
      <p:pic>
        <p:nvPicPr>
          <p:cNvPr id="5" name="Imagen 4">
            <a:extLst>
              <a:ext uri="{FF2B5EF4-FFF2-40B4-BE49-F238E27FC236}">
                <a16:creationId xmlns:a16="http://schemas.microsoft.com/office/drawing/2014/main" id="{4CDABAA9-65ED-461C-82D4-0079F69F9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64" y="2656765"/>
            <a:ext cx="4534469" cy="4201235"/>
          </a:xfrm>
          <a:prstGeom prst="rect">
            <a:avLst/>
          </a:prstGeom>
        </p:spPr>
      </p:pic>
      <p:pic>
        <p:nvPicPr>
          <p:cNvPr id="7" name="Imagen 6">
            <a:extLst>
              <a:ext uri="{FF2B5EF4-FFF2-40B4-BE49-F238E27FC236}">
                <a16:creationId xmlns:a16="http://schemas.microsoft.com/office/drawing/2014/main" id="{06EA09BC-5D4F-5AFD-27D3-C11416E3D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133" y="2656765"/>
            <a:ext cx="4657867" cy="4201235"/>
          </a:xfrm>
          <a:prstGeom prst="rect">
            <a:avLst/>
          </a:prstGeom>
        </p:spPr>
      </p:pic>
    </p:spTree>
    <p:extLst>
      <p:ext uri="{BB962C8B-B14F-4D97-AF65-F5344CB8AC3E}">
        <p14:creationId xmlns:p14="http://schemas.microsoft.com/office/powerpoint/2010/main" val="19780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3412F-0F13-87B7-6C2F-3350C7B9FCC6}"/>
              </a:ext>
            </a:extLst>
          </p:cNvPr>
          <p:cNvSpPr>
            <a:spLocks noGrp="1"/>
          </p:cNvSpPr>
          <p:nvPr>
            <p:ph type="title"/>
          </p:nvPr>
        </p:nvSpPr>
        <p:spPr>
          <a:xfrm>
            <a:off x="6329987" y="3287467"/>
            <a:ext cx="2691184" cy="1796873"/>
          </a:xfrm>
        </p:spPr>
        <p:txBody>
          <a:bodyPr>
            <a:noAutofit/>
          </a:bodyPr>
          <a:lstStyle/>
          <a:p>
            <a:pPr algn="ctr"/>
            <a:r>
              <a:rPr lang="es-DO" sz="2400" b="1" dirty="0">
                <a:solidFill>
                  <a:schemeClr val="accent1"/>
                </a:solidFill>
                <a:latin typeface="Bell MT" panose="02020503060305020303" pitchFamily="18" charset="0"/>
              </a:rPr>
              <a:t>Bayaguana prov. Monte Plata</a:t>
            </a:r>
            <a:br>
              <a:rPr lang="es-DO" sz="2400" b="1" dirty="0">
                <a:solidFill>
                  <a:schemeClr val="accent1"/>
                </a:solidFill>
                <a:latin typeface="Bell MT" panose="02020503060305020303" pitchFamily="18" charset="0"/>
              </a:rPr>
            </a:br>
            <a:r>
              <a:rPr lang="es-DO" sz="2400" b="1" dirty="0">
                <a:solidFill>
                  <a:schemeClr val="accent1"/>
                </a:solidFill>
                <a:latin typeface="Bell MT" panose="02020503060305020303" pitchFamily="18" charset="0"/>
              </a:rPr>
              <a:t>23/11/2024</a:t>
            </a:r>
          </a:p>
        </p:txBody>
      </p:sp>
      <p:sp>
        <p:nvSpPr>
          <p:cNvPr id="3" name="Marcador de contenido 2">
            <a:extLst>
              <a:ext uri="{FF2B5EF4-FFF2-40B4-BE49-F238E27FC236}">
                <a16:creationId xmlns:a16="http://schemas.microsoft.com/office/drawing/2014/main" id="{F534E6FD-D61A-1671-A158-E09112030373}"/>
              </a:ext>
            </a:extLst>
          </p:cNvPr>
          <p:cNvSpPr>
            <a:spLocks noGrp="1"/>
          </p:cNvSpPr>
          <p:nvPr>
            <p:ph idx="1"/>
          </p:nvPr>
        </p:nvSpPr>
        <p:spPr>
          <a:xfrm>
            <a:off x="8611737" y="3059412"/>
            <a:ext cx="3580263" cy="3682579"/>
          </a:xfrm>
        </p:spPr>
        <p:txBody>
          <a:bodyPr>
            <a:normAutofit/>
          </a:bodyPr>
          <a:lstStyle/>
          <a:p>
            <a:pPr algn="just"/>
            <a:r>
              <a:rPr lang="es-DO" sz="1400" dirty="0"/>
              <a:t>La gobernadora Rafaela Javier Gomera ha demostrado un firme compromiso con la erradicación de la violencia de género en Monte Plata al liderar un segundo operativo integral en Bayaguana. Bajo su iniciativa, "Vivir Sin Violencia Es Posible", se busca llegar a cada hogar para brindar apoyo y empoderar a las mujeres víctimas de violencia, reafirmando el compromiso del gobierno de Luis Abinader de garantizar una vida libre de violencia para todas las dominicanas.</a:t>
            </a:r>
          </a:p>
          <a:p>
            <a:pPr marL="0" indent="0" algn="just">
              <a:buNone/>
            </a:pPr>
            <a:endParaRPr lang="es-DO" sz="1400" dirty="0"/>
          </a:p>
        </p:txBody>
      </p:sp>
      <p:pic>
        <p:nvPicPr>
          <p:cNvPr id="5" name="Imagen 4">
            <a:extLst>
              <a:ext uri="{FF2B5EF4-FFF2-40B4-BE49-F238E27FC236}">
                <a16:creationId xmlns:a16="http://schemas.microsoft.com/office/drawing/2014/main" id="{F569458B-5B8E-7333-BE43-2E3597C25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930" y="2862218"/>
            <a:ext cx="4711051" cy="3879775"/>
          </a:xfrm>
          <a:prstGeom prst="rect">
            <a:avLst/>
          </a:prstGeom>
        </p:spPr>
      </p:pic>
      <p:pic>
        <p:nvPicPr>
          <p:cNvPr id="7" name="Imagen 6">
            <a:extLst>
              <a:ext uri="{FF2B5EF4-FFF2-40B4-BE49-F238E27FC236}">
                <a16:creationId xmlns:a16="http://schemas.microsoft.com/office/drawing/2014/main" id="{EB07B943-EF92-E6EC-14A6-9E487C566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31" y="13648"/>
            <a:ext cx="10393069" cy="2848571"/>
          </a:xfrm>
          <a:prstGeom prst="rect">
            <a:avLst/>
          </a:prstGeom>
        </p:spPr>
      </p:pic>
      <p:pic>
        <p:nvPicPr>
          <p:cNvPr id="9" name="Imagen 8">
            <a:extLst>
              <a:ext uri="{FF2B5EF4-FFF2-40B4-BE49-F238E27FC236}">
                <a16:creationId xmlns:a16="http://schemas.microsoft.com/office/drawing/2014/main" id="{EB9DF0FB-DBA2-6835-8450-0DC80695B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981" y="4462818"/>
            <a:ext cx="2415655" cy="2279174"/>
          </a:xfrm>
          <a:prstGeom prst="rect">
            <a:avLst/>
          </a:prstGeom>
        </p:spPr>
      </p:pic>
    </p:spTree>
    <p:extLst>
      <p:ext uri="{BB962C8B-B14F-4D97-AF65-F5344CB8AC3E}">
        <p14:creationId xmlns:p14="http://schemas.microsoft.com/office/powerpoint/2010/main" val="42790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79932-C45F-021B-C769-4FBEA4F047AE}"/>
              </a:ext>
            </a:extLst>
          </p:cNvPr>
          <p:cNvSpPr>
            <a:spLocks noGrp="1"/>
          </p:cNvSpPr>
          <p:nvPr>
            <p:ph type="title"/>
          </p:nvPr>
        </p:nvSpPr>
        <p:spPr>
          <a:xfrm>
            <a:off x="2592925" y="624110"/>
            <a:ext cx="2538633" cy="1280890"/>
          </a:xfrm>
        </p:spPr>
        <p:txBody>
          <a:bodyPr>
            <a:normAutofit/>
          </a:bodyPr>
          <a:lstStyle/>
          <a:p>
            <a:pPr algn="ctr"/>
            <a:r>
              <a:rPr lang="es-DO" sz="2800" b="1" dirty="0">
                <a:solidFill>
                  <a:schemeClr val="accent1"/>
                </a:solidFill>
              </a:rPr>
              <a:t>Monte Plata</a:t>
            </a:r>
            <a:br>
              <a:rPr lang="es-DO" sz="2800" b="1" dirty="0">
                <a:solidFill>
                  <a:schemeClr val="accent1"/>
                </a:solidFill>
              </a:rPr>
            </a:br>
            <a:r>
              <a:rPr lang="es-DO" sz="2800" b="1" dirty="0">
                <a:solidFill>
                  <a:schemeClr val="accent1"/>
                </a:solidFill>
              </a:rPr>
              <a:t>22/11/2024</a:t>
            </a:r>
          </a:p>
        </p:txBody>
      </p:sp>
      <p:sp>
        <p:nvSpPr>
          <p:cNvPr id="3" name="Marcador de contenido 2">
            <a:extLst>
              <a:ext uri="{FF2B5EF4-FFF2-40B4-BE49-F238E27FC236}">
                <a16:creationId xmlns:a16="http://schemas.microsoft.com/office/drawing/2014/main" id="{8764C243-9917-6708-6D37-CE245281D8E2}"/>
              </a:ext>
            </a:extLst>
          </p:cNvPr>
          <p:cNvSpPr>
            <a:spLocks noGrp="1"/>
          </p:cNvSpPr>
          <p:nvPr>
            <p:ph idx="1"/>
          </p:nvPr>
        </p:nvSpPr>
        <p:spPr>
          <a:xfrm>
            <a:off x="2182501" y="1778756"/>
            <a:ext cx="3171134" cy="5079243"/>
          </a:xfrm>
        </p:spPr>
        <p:txBody>
          <a:bodyPr>
            <a:normAutofit lnSpcReduction="10000"/>
          </a:bodyPr>
          <a:lstStyle/>
          <a:p>
            <a:pPr algn="just"/>
            <a:r>
              <a:rPr lang="es-DO" sz="1400" dirty="0">
                <a:latin typeface="Comic Sans MS" panose="030F0702030302020204" pitchFamily="66" charset="0"/>
              </a:rPr>
              <a:t>La gobernadora Rafaela Javier Gomera demuestra un incansable compromiso con el desarrollo económico de Monte Plata. A través de la consolidación del Consejo de Desarrollo Económico Provincial, impulsada por talleres y evaluaciones, busca fomentar un crecimiento sostenible y equitativo. En un reciente encuentro multisectorial, representantes de diversas áreas clave de la provincia aportaron valiosas ideas para fortalecer la economía local. Con el apoyo del MEPyD y bajo la guía de la Licda. Madelin </a:t>
            </a:r>
            <a:r>
              <a:rPr lang="es-DO" sz="1400" dirty="0" err="1">
                <a:latin typeface="Comic Sans MS" panose="030F0702030302020204" pitchFamily="66" charset="0"/>
              </a:rPr>
              <a:t>Urbaez</a:t>
            </a:r>
            <a:r>
              <a:rPr lang="es-DO" sz="1400" dirty="0">
                <a:latin typeface="Comic Sans MS" panose="030F0702030302020204" pitchFamily="66" charset="0"/>
              </a:rPr>
              <a:t> de VIOTRD, este esfuerzo conjunto busca potenciar las oportunidades de crecimiento, generando un impacto positivo en la calidad de vida de los habitantes de Monte Plata.</a:t>
            </a:r>
          </a:p>
          <a:p>
            <a:pPr marL="0" indent="0" algn="just">
              <a:buNone/>
            </a:pPr>
            <a:endParaRPr lang="es-DO" sz="1200" dirty="0">
              <a:latin typeface="Comic Sans MS" panose="030F0702030302020204" pitchFamily="66" charset="0"/>
            </a:endParaRPr>
          </a:p>
        </p:txBody>
      </p:sp>
      <p:pic>
        <p:nvPicPr>
          <p:cNvPr id="5" name="Imagen 4">
            <a:extLst>
              <a:ext uri="{FF2B5EF4-FFF2-40B4-BE49-F238E27FC236}">
                <a16:creationId xmlns:a16="http://schemas.microsoft.com/office/drawing/2014/main" id="{E984558E-C520-3258-9958-9690BE15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899" y="0"/>
            <a:ext cx="6724101" cy="35347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187B312D-69C0-01C4-CD97-EB70568D2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899" y="3534771"/>
            <a:ext cx="3171134" cy="3323230"/>
          </a:xfrm>
          <a:prstGeom prst="rect">
            <a:avLst/>
          </a:prstGeom>
          <a:ln w="88900" cap="sq" cmpd="thickThin">
            <a:solidFill>
              <a:srgbClr val="000000"/>
            </a:solidFill>
            <a:prstDash val="solid"/>
            <a:miter lim="800000"/>
          </a:ln>
          <a:effectLst>
            <a:innerShdw blurRad="76200">
              <a:srgbClr val="000000"/>
            </a:innerShdw>
          </a:effectLst>
        </p:spPr>
      </p:pic>
      <p:pic>
        <p:nvPicPr>
          <p:cNvPr id="9" name="Imagen 8">
            <a:extLst>
              <a:ext uri="{FF2B5EF4-FFF2-40B4-BE49-F238E27FC236}">
                <a16:creationId xmlns:a16="http://schemas.microsoft.com/office/drawing/2014/main" id="{E914456F-C4FE-87AF-1BF9-9A47E9BE1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034" y="3534770"/>
            <a:ext cx="3439236" cy="33232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254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DDAF7-8D8B-D011-C8ED-5342ED4AD1EE}"/>
              </a:ext>
            </a:extLst>
          </p:cNvPr>
          <p:cNvSpPr>
            <a:spLocks noGrp="1"/>
          </p:cNvSpPr>
          <p:nvPr>
            <p:ph type="title"/>
          </p:nvPr>
        </p:nvSpPr>
        <p:spPr>
          <a:xfrm>
            <a:off x="8898340" y="132791"/>
            <a:ext cx="2606272" cy="1280890"/>
          </a:xfrm>
        </p:spPr>
        <p:txBody>
          <a:bodyPr>
            <a:normAutofit/>
          </a:bodyPr>
          <a:lstStyle/>
          <a:p>
            <a:pPr algn="ctr"/>
            <a:r>
              <a:rPr lang="es-DO" sz="2400" b="1" dirty="0">
                <a:solidFill>
                  <a:schemeClr val="accent1"/>
                </a:solidFill>
              </a:rPr>
              <a:t>YAMASA, PROV. MONTE PLATA</a:t>
            </a:r>
            <a:br>
              <a:rPr lang="es-DO" sz="2400" b="1" dirty="0">
                <a:solidFill>
                  <a:schemeClr val="accent1"/>
                </a:solidFill>
              </a:rPr>
            </a:br>
            <a:r>
              <a:rPr lang="es-DO" sz="2400" b="1" dirty="0">
                <a:solidFill>
                  <a:schemeClr val="accent1"/>
                </a:solidFill>
              </a:rPr>
              <a:t>23/11/2024</a:t>
            </a:r>
          </a:p>
        </p:txBody>
      </p:sp>
      <p:sp>
        <p:nvSpPr>
          <p:cNvPr id="3" name="Marcador de contenido 2">
            <a:extLst>
              <a:ext uri="{FF2B5EF4-FFF2-40B4-BE49-F238E27FC236}">
                <a16:creationId xmlns:a16="http://schemas.microsoft.com/office/drawing/2014/main" id="{04128926-827D-D6F8-89E1-826542495048}"/>
              </a:ext>
            </a:extLst>
          </p:cNvPr>
          <p:cNvSpPr>
            <a:spLocks noGrp="1"/>
          </p:cNvSpPr>
          <p:nvPr>
            <p:ph idx="1"/>
          </p:nvPr>
        </p:nvSpPr>
        <p:spPr>
          <a:xfrm>
            <a:off x="8557145" y="1413681"/>
            <a:ext cx="3493827" cy="3777622"/>
          </a:xfrm>
        </p:spPr>
        <p:txBody>
          <a:bodyPr>
            <a:normAutofit fontScale="92500"/>
          </a:bodyPr>
          <a:lstStyle/>
          <a:p>
            <a:pPr marL="0" indent="0" algn="just">
              <a:buNone/>
            </a:pPr>
            <a:r>
              <a:rPr lang="es-DO" sz="1400" dirty="0">
                <a:latin typeface="Maiandra GD" panose="020E0502030308020204" pitchFamily="34" charset="0"/>
              </a:rPr>
              <a:t>La gobernadora Rafaela Javier Gomera se convirtió en la protagonista de un hito educativo para la comunidad de Yamasá. Con una determinación inquebrantable, encabezando la inauguración del nuevo techado del centro educativo Fray Pedro de Córdoba en el municipio de Yamasá, una obra que representa un compromiso tangible del gobierno con la educación y el bienestar de los jóvenes. Acompañada de autoridades nacionales y locales, la gobernadora subrayó la importancia de invertir en las futuras generaciones, demostrando una vez más su liderazgo y sensibilidad social. Este logro no solo beneficiará a cientos de estudiantes, sino que también fortalecerá el tejido social de la comunidad, convirtiéndose en un espacio de encuentro y desarrollo para todos.</a:t>
            </a:r>
          </a:p>
        </p:txBody>
      </p:sp>
      <p:pic>
        <p:nvPicPr>
          <p:cNvPr id="5" name="Imagen 4">
            <a:extLst>
              <a:ext uri="{FF2B5EF4-FFF2-40B4-BE49-F238E27FC236}">
                <a16:creationId xmlns:a16="http://schemas.microsoft.com/office/drawing/2014/main" id="{F03665D2-7231-117F-6FE8-01D4CDA3C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65" y="122565"/>
            <a:ext cx="6823879" cy="4899811"/>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0B4D3CB3-E881-790F-6E0A-76677C665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265" y="5191303"/>
            <a:ext cx="10317708" cy="1666696"/>
          </a:xfrm>
          <a:prstGeom prst="rect">
            <a:avLst/>
          </a:prstGeom>
        </p:spPr>
      </p:pic>
    </p:spTree>
    <p:extLst>
      <p:ext uri="{BB962C8B-B14F-4D97-AF65-F5344CB8AC3E}">
        <p14:creationId xmlns:p14="http://schemas.microsoft.com/office/powerpoint/2010/main" val="25487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708</TotalTime>
  <Words>1663</Words>
  <Application>Microsoft Office PowerPoint</Application>
  <PresentationFormat>Panorámica</PresentationFormat>
  <Paragraphs>55</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Algerian</vt:lpstr>
      <vt:lpstr>Arial</vt:lpstr>
      <vt:lpstr>Bahnschrift Condensed</vt:lpstr>
      <vt:lpstr>Bell MT</vt:lpstr>
      <vt:lpstr>Bookman Old Style</vt:lpstr>
      <vt:lpstr>Century Gothic</vt:lpstr>
      <vt:lpstr>Comic Sans MS</vt:lpstr>
      <vt:lpstr>Edwardian Script ITC</vt:lpstr>
      <vt:lpstr>Maiandra GD</vt:lpstr>
      <vt:lpstr>Wingdings 3</vt:lpstr>
      <vt:lpstr>Espiral</vt:lpstr>
      <vt:lpstr>       INFORME MENSUAL DEL DEPARTAMENTO DE RELACIONES PUBLICAS Y COMUNICACIONES DE LA GOBERNACION PROVINCIAL DE MONTE PLATA  Noviembre 2024  Gobernadora  Licda. Rafaela Javier Gomera  PREPARADO POR: Lic. Cecilio Berroa Recio (Eddy) Encargado Del Departamento De Prensa  </vt:lpstr>
      <vt:lpstr>Bayaguana, provincia Monte Plata Fecha: 16/11/2024</vt:lpstr>
      <vt:lpstr>BAYAGUANA, PROV. MONTE PLATA 18/11/2024</vt:lpstr>
      <vt:lpstr>MUNICIPIO DE MONTE PLATA, PROV. MONTE PLATA 19/11/2024</vt:lpstr>
      <vt:lpstr>PROVINCIA MONTE PLATA 21/11/2024</vt:lpstr>
      <vt:lpstr>SABANA GRANDE DE BOYA, MONTE PLATA 22/11/2024</vt:lpstr>
      <vt:lpstr>Bayaguana prov. Monte Plata 23/11/2024</vt:lpstr>
      <vt:lpstr>Monte Plata 22/11/2024</vt:lpstr>
      <vt:lpstr>YAMASA, PROV. MONTE PLATA 23/11/2024</vt:lpstr>
      <vt:lpstr>YAMASA PROV. MONTE PLATA 24/11/2024</vt:lpstr>
      <vt:lpstr>BAYAGUANA Y CHIRINO PROV. MONTE PLATA 25/11/2024</vt:lpstr>
      <vt:lpstr>MONTE PLATA 26/11/2024</vt:lpstr>
      <vt:lpstr>YAMASA Y MONTE PLATA 29/11/2024</vt:lpstr>
      <vt:lpstr>Conclusión del Informe del mes de noviembre 2024</vt:lpstr>
      <vt:lpstr>Departamento de Relaciones Publicas y Comunicaciones de la Gobernación de Monte Plata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MENSUAL DEL DEPARTAMENTO DE RELACIONES PUBLICAS Y COMUNICACIONES DE LA GOBERNACION PROVINCIAL DE MONTE PLATA  DEL 16 NOVIEMBRE AL 15 DE DICIEMBRE 2024  GOBERNADORA LICDA. RAFAELA JAVIER GOMERA  PREPARADO POR: LIC. CECILIO BERROA RECIO (EDDY)</dc:title>
  <dc:creator>User</dc:creator>
  <cp:lastModifiedBy>Gobernación Provincial Monte Plata</cp:lastModifiedBy>
  <cp:revision>27</cp:revision>
  <dcterms:created xsi:type="dcterms:W3CDTF">2024-12-15T01:27:13Z</dcterms:created>
  <dcterms:modified xsi:type="dcterms:W3CDTF">2024-12-19T14:25:18Z</dcterms:modified>
</cp:coreProperties>
</file>