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sldIdLst>
    <p:sldId id="256" r:id="rId2"/>
    <p:sldId id="271" r:id="rId3"/>
    <p:sldId id="272" r:id="rId4"/>
    <p:sldId id="273" r:id="rId5"/>
    <p:sldId id="274" r:id="rId6"/>
    <p:sldId id="275" r:id="rId7"/>
    <p:sldId id="276" r:id="rId8"/>
    <p:sldId id="277" r:id="rId9"/>
    <p:sldId id="278" r:id="rId10"/>
    <p:sldId id="279" r:id="rId11"/>
    <p:sldId id="280" r:id="rId12"/>
    <p:sldId id="283" r:id="rId13"/>
    <p:sldId id="281" r:id="rId14"/>
    <p:sldId id="282" r:id="rId15"/>
    <p:sldId id="269"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3" d="100"/>
          <a:sy n="73" d="100"/>
        </p:scale>
        <p:origin x="36" y="-6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C415C76-86F6-4EB5-8495-0ABD67148652}" type="datetimeFigureOut">
              <a:rPr lang="es-DO" smtClean="0"/>
              <a:t>8/1/2025</a:t>
            </a:fld>
            <a:endParaRPr lang="es-DO"/>
          </a:p>
        </p:txBody>
      </p:sp>
      <p:sp>
        <p:nvSpPr>
          <p:cNvPr id="5" name="Footer Placeholder 4"/>
          <p:cNvSpPr>
            <a:spLocks noGrp="1"/>
          </p:cNvSpPr>
          <p:nvPr>
            <p:ph type="ftr" sz="quarter" idx="11"/>
          </p:nvPr>
        </p:nvSpPr>
        <p:spPr/>
        <p:txBody>
          <a:bodyPr/>
          <a:lstStyle/>
          <a:p>
            <a:endParaRPr lang="es-DO"/>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77621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C415C76-86F6-4EB5-8495-0ABD67148652}" type="datetimeFigureOut">
              <a:rPr lang="es-DO" smtClean="0"/>
              <a:t>8/1/2025</a:t>
            </a:fld>
            <a:endParaRPr lang="es-DO"/>
          </a:p>
        </p:txBody>
      </p:sp>
      <p:sp>
        <p:nvSpPr>
          <p:cNvPr id="5" name="Footer Placeholder 4"/>
          <p:cNvSpPr>
            <a:spLocks noGrp="1"/>
          </p:cNvSpPr>
          <p:nvPr>
            <p:ph type="ftr" sz="quarter" idx="11"/>
          </p:nvPr>
        </p:nvSpPr>
        <p:spPr/>
        <p:txBody>
          <a:bodyPr/>
          <a:lstStyle/>
          <a:p>
            <a:endParaRPr lang="es-D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143763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C415C76-86F6-4EB5-8495-0ABD67148652}" type="datetimeFigureOut">
              <a:rPr lang="es-DO" smtClean="0"/>
              <a:t>8/1/2025</a:t>
            </a:fld>
            <a:endParaRPr lang="es-DO"/>
          </a:p>
        </p:txBody>
      </p:sp>
      <p:sp>
        <p:nvSpPr>
          <p:cNvPr id="5" name="Footer Placeholder 4"/>
          <p:cNvSpPr>
            <a:spLocks noGrp="1"/>
          </p:cNvSpPr>
          <p:nvPr>
            <p:ph type="ftr" sz="quarter" idx="11"/>
          </p:nvPr>
        </p:nvSpPr>
        <p:spPr/>
        <p:txBody>
          <a:bodyPr/>
          <a:lstStyle/>
          <a:p>
            <a:endParaRPr lang="es-DO"/>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78B325B-13DE-4CE9-AD5C-941E8D08C040}" type="slidenum">
              <a:rPr lang="es-DO" smtClean="0"/>
              <a:t>‹Nº›</a:t>
            </a:fld>
            <a:endParaRPr lang="es-DO"/>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55693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C415C76-86F6-4EB5-8495-0ABD67148652}" type="datetimeFigureOut">
              <a:rPr lang="es-DO" smtClean="0"/>
              <a:t>8/1/2025</a:t>
            </a:fld>
            <a:endParaRPr lang="es-DO"/>
          </a:p>
        </p:txBody>
      </p:sp>
      <p:sp>
        <p:nvSpPr>
          <p:cNvPr id="6" name="Footer Placeholder 5"/>
          <p:cNvSpPr>
            <a:spLocks noGrp="1"/>
          </p:cNvSpPr>
          <p:nvPr>
            <p:ph type="ftr" sz="quarter" idx="11"/>
          </p:nvPr>
        </p:nvSpPr>
        <p:spPr/>
        <p:txBody>
          <a:bodyPr/>
          <a:lstStyle/>
          <a:p>
            <a:endParaRPr lang="es-D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1291930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C415C76-86F6-4EB5-8495-0ABD67148652}" type="datetimeFigureOut">
              <a:rPr lang="es-DO" smtClean="0"/>
              <a:t>8/1/2025</a:t>
            </a:fld>
            <a:endParaRPr lang="es-DO"/>
          </a:p>
        </p:txBody>
      </p:sp>
      <p:sp>
        <p:nvSpPr>
          <p:cNvPr id="6" name="Footer Placeholder 5"/>
          <p:cNvSpPr>
            <a:spLocks noGrp="1"/>
          </p:cNvSpPr>
          <p:nvPr>
            <p:ph type="ftr" sz="quarter" idx="11"/>
          </p:nvPr>
        </p:nvSpPr>
        <p:spPr/>
        <p:txBody>
          <a:bodyPr/>
          <a:lstStyle/>
          <a:p>
            <a:endParaRPr lang="es-DO"/>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78B325B-13DE-4CE9-AD5C-941E8D08C040}" type="slidenum">
              <a:rPr lang="es-DO" smtClean="0"/>
              <a:t>‹Nº›</a:t>
            </a:fld>
            <a:endParaRPr lang="es-DO"/>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8253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C415C76-86F6-4EB5-8495-0ABD67148652}" type="datetimeFigureOut">
              <a:rPr lang="es-DO" smtClean="0"/>
              <a:t>8/1/2025</a:t>
            </a:fld>
            <a:endParaRPr lang="es-DO"/>
          </a:p>
        </p:txBody>
      </p:sp>
      <p:sp>
        <p:nvSpPr>
          <p:cNvPr id="6" name="Footer Placeholder 5"/>
          <p:cNvSpPr>
            <a:spLocks noGrp="1"/>
          </p:cNvSpPr>
          <p:nvPr>
            <p:ph type="ftr" sz="quarter" idx="11"/>
          </p:nvPr>
        </p:nvSpPr>
        <p:spPr/>
        <p:txBody>
          <a:bodyPr/>
          <a:lstStyle/>
          <a:p>
            <a:endParaRPr lang="es-D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2273942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415C76-86F6-4EB5-8495-0ABD67148652}" type="datetimeFigureOut">
              <a:rPr lang="es-DO" smtClean="0"/>
              <a:t>8/1/2025</a:t>
            </a:fld>
            <a:endParaRPr lang="es-DO"/>
          </a:p>
        </p:txBody>
      </p:sp>
      <p:sp>
        <p:nvSpPr>
          <p:cNvPr id="5" name="Footer Placeholder 4"/>
          <p:cNvSpPr>
            <a:spLocks noGrp="1"/>
          </p:cNvSpPr>
          <p:nvPr>
            <p:ph type="ftr" sz="quarter" idx="11"/>
          </p:nvPr>
        </p:nvSpPr>
        <p:spPr/>
        <p:txBody>
          <a:bodyPr/>
          <a:lstStyle/>
          <a:p>
            <a:endParaRPr lang="es-D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3117259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415C76-86F6-4EB5-8495-0ABD67148652}" type="datetimeFigureOut">
              <a:rPr lang="es-DO" smtClean="0"/>
              <a:t>8/1/2025</a:t>
            </a:fld>
            <a:endParaRPr lang="es-DO"/>
          </a:p>
        </p:txBody>
      </p:sp>
      <p:sp>
        <p:nvSpPr>
          <p:cNvPr id="5" name="Footer Placeholder 4"/>
          <p:cNvSpPr>
            <a:spLocks noGrp="1"/>
          </p:cNvSpPr>
          <p:nvPr>
            <p:ph type="ftr" sz="quarter" idx="11"/>
          </p:nvPr>
        </p:nvSpPr>
        <p:spPr/>
        <p:txBody>
          <a:bodyPr/>
          <a:lstStyle/>
          <a:p>
            <a:endParaRPr lang="es-D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3723934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415C76-86F6-4EB5-8495-0ABD67148652}" type="datetimeFigureOut">
              <a:rPr lang="es-DO" smtClean="0"/>
              <a:t>8/1/2025</a:t>
            </a:fld>
            <a:endParaRPr lang="es-DO"/>
          </a:p>
        </p:txBody>
      </p:sp>
      <p:sp>
        <p:nvSpPr>
          <p:cNvPr id="5" name="Footer Placeholder 4"/>
          <p:cNvSpPr>
            <a:spLocks noGrp="1"/>
          </p:cNvSpPr>
          <p:nvPr>
            <p:ph type="ftr" sz="quarter" idx="11"/>
          </p:nvPr>
        </p:nvSpPr>
        <p:spPr/>
        <p:txBody>
          <a:bodyPr/>
          <a:lstStyle/>
          <a:p>
            <a:endParaRPr lang="es-D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1088939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C415C76-86F6-4EB5-8495-0ABD67148652}" type="datetimeFigureOut">
              <a:rPr lang="es-DO" smtClean="0"/>
              <a:t>8/1/2025</a:t>
            </a:fld>
            <a:endParaRPr lang="es-DO"/>
          </a:p>
        </p:txBody>
      </p:sp>
      <p:sp>
        <p:nvSpPr>
          <p:cNvPr id="5" name="Footer Placeholder 4"/>
          <p:cNvSpPr>
            <a:spLocks noGrp="1"/>
          </p:cNvSpPr>
          <p:nvPr>
            <p:ph type="ftr" sz="quarter" idx="11"/>
          </p:nvPr>
        </p:nvSpPr>
        <p:spPr/>
        <p:txBody>
          <a:bodyPr/>
          <a:lstStyle/>
          <a:p>
            <a:endParaRPr lang="es-D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94321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C415C76-86F6-4EB5-8495-0ABD67148652}" type="datetimeFigureOut">
              <a:rPr lang="es-DO" smtClean="0"/>
              <a:t>8/1/2025</a:t>
            </a:fld>
            <a:endParaRPr lang="es-DO"/>
          </a:p>
        </p:txBody>
      </p:sp>
      <p:sp>
        <p:nvSpPr>
          <p:cNvPr id="6" name="Footer Placeholder 5"/>
          <p:cNvSpPr>
            <a:spLocks noGrp="1"/>
          </p:cNvSpPr>
          <p:nvPr>
            <p:ph type="ftr" sz="quarter" idx="11"/>
          </p:nvPr>
        </p:nvSpPr>
        <p:spPr/>
        <p:txBody>
          <a:bodyPr/>
          <a:lstStyle/>
          <a:p>
            <a:endParaRPr lang="es-D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356194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C415C76-86F6-4EB5-8495-0ABD67148652}" type="datetimeFigureOut">
              <a:rPr lang="es-DO" smtClean="0"/>
              <a:t>8/1/2025</a:t>
            </a:fld>
            <a:endParaRPr lang="es-DO"/>
          </a:p>
        </p:txBody>
      </p:sp>
      <p:sp>
        <p:nvSpPr>
          <p:cNvPr id="8" name="Footer Placeholder 7"/>
          <p:cNvSpPr>
            <a:spLocks noGrp="1"/>
          </p:cNvSpPr>
          <p:nvPr>
            <p:ph type="ftr" sz="quarter" idx="11"/>
          </p:nvPr>
        </p:nvSpPr>
        <p:spPr/>
        <p:txBody>
          <a:bodyPr/>
          <a:lstStyle/>
          <a:p>
            <a:endParaRPr lang="es-D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1885224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C415C76-86F6-4EB5-8495-0ABD67148652}" type="datetimeFigureOut">
              <a:rPr lang="es-DO" smtClean="0"/>
              <a:t>8/1/2025</a:t>
            </a:fld>
            <a:endParaRPr lang="es-DO"/>
          </a:p>
        </p:txBody>
      </p:sp>
      <p:sp>
        <p:nvSpPr>
          <p:cNvPr id="4" name="Footer Placeholder 3"/>
          <p:cNvSpPr>
            <a:spLocks noGrp="1"/>
          </p:cNvSpPr>
          <p:nvPr>
            <p:ph type="ftr" sz="quarter" idx="11"/>
          </p:nvPr>
        </p:nvSpPr>
        <p:spPr/>
        <p:txBody>
          <a:bodyPr/>
          <a:lstStyle/>
          <a:p>
            <a:endParaRPr lang="es-DO"/>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131473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15C76-86F6-4EB5-8495-0ABD67148652}" type="datetimeFigureOut">
              <a:rPr lang="es-DO" smtClean="0"/>
              <a:t>8/1/2025</a:t>
            </a:fld>
            <a:endParaRPr lang="es-DO"/>
          </a:p>
        </p:txBody>
      </p:sp>
      <p:sp>
        <p:nvSpPr>
          <p:cNvPr id="3" name="Footer Placeholder 2"/>
          <p:cNvSpPr>
            <a:spLocks noGrp="1"/>
          </p:cNvSpPr>
          <p:nvPr>
            <p:ph type="ftr" sz="quarter" idx="11"/>
          </p:nvPr>
        </p:nvSpPr>
        <p:spPr/>
        <p:txBody>
          <a:bodyPr/>
          <a:lstStyle/>
          <a:p>
            <a:endParaRPr lang="es-DO"/>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336376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415C76-86F6-4EB5-8495-0ABD67148652}" type="datetimeFigureOut">
              <a:rPr lang="es-DO" smtClean="0"/>
              <a:t>8/1/2025</a:t>
            </a:fld>
            <a:endParaRPr lang="es-DO"/>
          </a:p>
        </p:txBody>
      </p:sp>
      <p:sp>
        <p:nvSpPr>
          <p:cNvPr id="6" name="Footer Placeholder 5"/>
          <p:cNvSpPr>
            <a:spLocks noGrp="1"/>
          </p:cNvSpPr>
          <p:nvPr>
            <p:ph type="ftr" sz="quarter" idx="11"/>
          </p:nvPr>
        </p:nvSpPr>
        <p:spPr/>
        <p:txBody>
          <a:bodyPr/>
          <a:lstStyle/>
          <a:p>
            <a:endParaRPr lang="es-DO"/>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316985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C415C76-86F6-4EB5-8495-0ABD67148652}" type="datetimeFigureOut">
              <a:rPr lang="es-DO" smtClean="0"/>
              <a:t>8/1/2025</a:t>
            </a:fld>
            <a:endParaRPr lang="es-DO"/>
          </a:p>
        </p:txBody>
      </p:sp>
      <p:sp>
        <p:nvSpPr>
          <p:cNvPr id="6" name="Footer Placeholder 5"/>
          <p:cNvSpPr>
            <a:spLocks noGrp="1"/>
          </p:cNvSpPr>
          <p:nvPr>
            <p:ph type="ftr" sz="quarter" idx="11"/>
          </p:nvPr>
        </p:nvSpPr>
        <p:spPr/>
        <p:txBody>
          <a:bodyPr/>
          <a:lstStyle/>
          <a:p>
            <a:endParaRPr lang="es-D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78B325B-13DE-4CE9-AD5C-941E8D08C040}" type="slidenum">
              <a:rPr lang="es-DO" smtClean="0"/>
              <a:t>‹Nº›</a:t>
            </a:fld>
            <a:endParaRPr lang="es-DO"/>
          </a:p>
        </p:txBody>
      </p:sp>
    </p:spTree>
    <p:extLst>
      <p:ext uri="{BB962C8B-B14F-4D97-AF65-F5344CB8AC3E}">
        <p14:creationId xmlns:p14="http://schemas.microsoft.com/office/powerpoint/2010/main" val="4214922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C415C76-86F6-4EB5-8495-0ABD67148652}" type="datetimeFigureOut">
              <a:rPr lang="es-DO" smtClean="0"/>
              <a:t>8/1/2025</a:t>
            </a:fld>
            <a:endParaRPr lang="es-DO"/>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DO"/>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78B325B-13DE-4CE9-AD5C-941E8D08C040}" type="slidenum">
              <a:rPr lang="es-DO" smtClean="0"/>
              <a:t>‹Nº›</a:t>
            </a:fld>
            <a:endParaRPr lang="es-DO"/>
          </a:p>
        </p:txBody>
      </p:sp>
    </p:spTree>
    <p:extLst>
      <p:ext uri="{BB962C8B-B14F-4D97-AF65-F5344CB8AC3E}">
        <p14:creationId xmlns:p14="http://schemas.microsoft.com/office/powerpoint/2010/main" val="278494985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reciomp@hotmail.com" TargetMode="External"/><Relationship Id="rId2" Type="http://schemas.openxmlformats.org/officeDocument/2006/relationships/hyperlink" Target="mailto:reciomp@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hyperlink" Target="https://www.facebook.com/100055300291178/videos/1284299136615470/" TargetMode="External"/><Relationship Id="rId2" Type="http://schemas.openxmlformats.org/officeDocument/2006/relationships/hyperlink" Target="https://www.facebook.com/100055300291178/videos/1824935588310990/" TargetMode="Externa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4DB7A8-C69C-4EB7-B921-6A114BDE88B1}"/>
              </a:ext>
            </a:extLst>
          </p:cNvPr>
          <p:cNvSpPr>
            <a:spLocks noGrp="1"/>
          </p:cNvSpPr>
          <p:nvPr>
            <p:ph type="ctrTitle"/>
          </p:nvPr>
        </p:nvSpPr>
        <p:spPr>
          <a:xfrm>
            <a:off x="781051" y="950034"/>
            <a:ext cx="10934700" cy="3886201"/>
          </a:xfrm>
        </p:spPr>
        <p:txBody>
          <a:bodyPr>
            <a:noAutofit/>
          </a:bodyPr>
          <a:lstStyle/>
          <a:p>
            <a:pPr algn="ctr"/>
            <a:br>
              <a:rPr lang="es-DO" sz="2400" b="1" cap="none" dirty="0">
                <a:solidFill>
                  <a:schemeClr val="accent1">
                    <a:lumMod val="50000"/>
                  </a:schemeClr>
                </a:solidFill>
              </a:rPr>
            </a:br>
            <a:br>
              <a:rPr lang="es-DO" sz="2400" b="1" dirty="0">
                <a:solidFill>
                  <a:schemeClr val="accent1">
                    <a:lumMod val="50000"/>
                  </a:schemeClr>
                </a:solidFill>
              </a:rPr>
            </a:br>
            <a:br>
              <a:rPr lang="es-DO" sz="2400" b="1" dirty="0">
                <a:solidFill>
                  <a:schemeClr val="accent1">
                    <a:lumMod val="50000"/>
                  </a:schemeClr>
                </a:solidFill>
              </a:rPr>
            </a:br>
            <a:br>
              <a:rPr lang="es-DO" sz="2400" b="1" dirty="0">
                <a:solidFill>
                  <a:schemeClr val="accent1">
                    <a:lumMod val="50000"/>
                  </a:schemeClr>
                </a:solidFill>
              </a:rPr>
            </a:br>
            <a:br>
              <a:rPr lang="es-DO" sz="2400" b="1" dirty="0">
                <a:solidFill>
                  <a:schemeClr val="accent1">
                    <a:lumMod val="50000"/>
                  </a:schemeClr>
                </a:solidFill>
              </a:rPr>
            </a:br>
            <a:br>
              <a:rPr lang="es-DO" sz="2400" b="1" dirty="0">
                <a:solidFill>
                  <a:schemeClr val="accent1">
                    <a:lumMod val="50000"/>
                  </a:schemeClr>
                </a:solidFill>
              </a:rPr>
            </a:br>
            <a:br>
              <a:rPr lang="es-DO" sz="2400" b="1" dirty="0">
                <a:solidFill>
                  <a:schemeClr val="accent1">
                    <a:lumMod val="50000"/>
                  </a:schemeClr>
                </a:solidFill>
              </a:rPr>
            </a:br>
            <a:r>
              <a:rPr lang="es-DO" sz="2400" b="1" cap="none" dirty="0">
                <a:solidFill>
                  <a:schemeClr val="accent1"/>
                </a:solidFill>
              </a:rPr>
              <a:t>INFORME MENSUAL DEL DEPARTAMENTO DE RELACIONES PUBLICAS Y COMUNICACIONES DE LA GOBERNACION PROVINCIAL DE MONTE PLATA</a:t>
            </a:r>
            <a:br>
              <a:rPr lang="es-DO" sz="2400" b="1" dirty="0">
                <a:solidFill>
                  <a:schemeClr val="accent1">
                    <a:lumMod val="50000"/>
                  </a:schemeClr>
                </a:solidFill>
              </a:rPr>
            </a:br>
            <a:br>
              <a:rPr lang="es-DO" sz="2400" b="1" dirty="0">
                <a:solidFill>
                  <a:schemeClr val="accent1">
                    <a:lumMod val="50000"/>
                  </a:schemeClr>
                </a:solidFill>
              </a:rPr>
            </a:br>
            <a:r>
              <a:rPr lang="es-DO" sz="3200" b="1" dirty="0">
                <a:solidFill>
                  <a:schemeClr val="accent1">
                    <a:lumMod val="50000"/>
                  </a:schemeClr>
                </a:solidFill>
                <a:latin typeface="Gabriola" panose="04040605051002020D02" pitchFamily="82" charset="0"/>
              </a:rPr>
              <a:t>DICIEMBRE</a:t>
            </a:r>
            <a:r>
              <a:rPr lang="es-DO" sz="3200" b="1" cap="none" dirty="0">
                <a:solidFill>
                  <a:schemeClr val="accent1">
                    <a:lumMod val="50000"/>
                  </a:schemeClr>
                </a:solidFill>
                <a:latin typeface="Gabriola" panose="04040605051002020D02" pitchFamily="82" charset="0"/>
              </a:rPr>
              <a:t> 2024</a:t>
            </a:r>
            <a:r>
              <a:rPr lang="es-DO" sz="3200" b="1" cap="none" dirty="0">
                <a:solidFill>
                  <a:srgbClr val="0070C0"/>
                </a:solidFill>
                <a:highlight>
                  <a:srgbClr val="00FFFF"/>
                </a:highlight>
                <a:latin typeface="Algerian" panose="04020705040A02060702" pitchFamily="82" charset="0"/>
              </a:rPr>
              <a:t> </a:t>
            </a:r>
            <a:br>
              <a:rPr lang="es-DO" sz="3200" b="1" cap="none" dirty="0">
                <a:solidFill>
                  <a:srgbClr val="0070C0"/>
                </a:solidFill>
                <a:highlight>
                  <a:srgbClr val="00FFFF"/>
                </a:highlight>
                <a:latin typeface="Algerian" panose="04020705040A02060702" pitchFamily="82" charset="0"/>
              </a:rPr>
            </a:br>
            <a:r>
              <a:rPr lang="es-DO" sz="6000" b="1" u="sng" cap="none" dirty="0">
                <a:solidFill>
                  <a:srgbClr val="0070C0"/>
                </a:solidFill>
                <a:latin typeface="Edwardian Script ITC" panose="030303020407070D0804" pitchFamily="66" charset="0"/>
              </a:rPr>
              <a:t>Licda. Rafaela Javier Gomera</a:t>
            </a:r>
            <a:br>
              <a:rPr lang="es-DO" b="1" cap="none" dirty="0">
                <a:solidFill>
                  <a:srgbClr val="0070C0"/>
                </a:solidFill>
                <a:highlight>
                  <a:srgbClr val="00FFFF"/>
                </a:highlight>
                <a:latin typeface="Edwardian Script ITC" panose="030303020407070D0804" pitchFamily="66" charset="0"/>
              </a:rPr>
            </a:br>
            <a:r>
              <a:rPr lang="es-DO" sz="2400" dirty="0">
                <a:solidFill>
                  <a:srgbClr val="0070C0"/>
                </a:solidFill>
                <a:latin typeface="Eras Bold ITC" panose="020B0907030504020204" pitchFamily="34" charset="0"/>
              </a:rPr>
              <a:t>Gobernadora Civil De Monte Plata</a:t>
            </a:r>
            <a:br>
              <a:rPr lang="es-DO" sz="2400" b="1" dirty="0">
                <a:solidFill>
                  <a:schemeClr val="accent1">
                    <a:lumMod val="50000"/>
                  </a:schemeClr>
                </a:solidFill>
              </a:rPr>
            </a:br>
            <a:br>
              <a:rPr lang="es-DO" sz="2400" b="1" dirty="0">
                <a:solidFill>
                  <a:schemeClr val="accent1">
                    <a:lumMod val="50000"/>
                  </a:schemeClr>
                </a:solidFill>
              </a:rPr>
            </a:br>
            <a:r>
              <a:rPr lang="es-DO" sz="2400" b="1" u="sng" dirty="0">
                <a:solidFill>
                  <a:srgbClr val="002060"/>
                </a:solidFill>
              </a:rPr>
              <a:t>PREPARADO POR: </a:t>
            </a:r>
            <a:r>
              <a:rPr lang="es-DO" sz="4400" b="1" u="sng" cap="none" dirty="0">
                <a:solidFill>
                  <a:srgbClr val="002060"/>
                </a:solidFill>
                <a:latin typeface="Edwardian Script ITC" panose="030303020407070D0804" pitchFamily="66" charset="0"/>
              </a:rPr>
              <a:t>Lic. Cecilio Berroa Recio (Eddy)</a:t>
            </a:r>
            <a:br>
              <a:rPr lang="es-DO" sz="2800" b="1" u="sng" cap="none" dirty="0">
                <a:solidFill>
                  <a:srgbClr val="002060"/>
                </a:solidFill>
              </a:rPr>
            </a:br>
            <a:r>
              <a:rPr lang="es-DO" sz="1800" b="1" cap="none" dirty="0">
                <a:solidFill>
                  <a:srgbClr val="002060"/>
                </a:solidFill>
              </a:rPr>
              <a:t>Encargado Del Departamento De Prensa </a:t>
            </a:r>
            <a:br>
              <a:rPr lang="es-DO" sz="1800" b="1" u="sng" cap="none" dirty="0">
                <a:solidFill>
                  <a:srgbClr val="002060"/>
                </a:solidFill>
              </a:rPr>
            </a:br>
            <a:endParaRPr lang="es-DO" sz="2400" b="1" u="sng" dirty="0">
              <a:solidFill>
                <a:srgbClr val="002060"/>
              </a:solidFill>
            </a:endParaRPr>
          </a:p>
        </p:txBody>
      </p:sp>
      <p:sp>
        <p:nvSpPr>
          <p:cNvPr id="3" name="Subtítulo 2">
            <a:extLst>
              <a:ext uri="{FF2B5EF4-FFF2-40B4-BE49-F238E27FC236}">
                <a16:creationId xmlns:a16="http://schemas.microsoft.com/office/drawing/2014/main" id="{02170454-EE49-4293-89BC-210190D0FDB7}"/>
              </a:ext>
            </a:extLst>
          </p:cNvPr>
          <p:cNvSpPr>
            <a:spLocks noGrp="1"/>
          </p:cNvSpPr>
          <p:nvPr>
            <p:ph type="subTitle" idx="1"/>
          </p:nvPr>
        </p:nvSpPr>
        <p:spPr>
          <a:xfrm>
            <a:off x="1856096" y="4836235"/>
            <a:ext cx="10156999" cy="1728338"/>
          </a:xfrm>
        </p:spPr>
        <p:txBody>
          <a:bodyPr>
            <a:normAutofit fontScale="92500" lnSpcReduction="20000"/>
          </a:bodyPr>
          <a:lstStyle/>
          <a:p>
            <a:pPr algn="just"/>
            <a:r>
              <a:rPr lang="es-DO" sz="2400" cap="none" dirty="0">
                <a:solidFill>
                  <a:schemeClr val="tx1"/>
                </a:solidFill>
                <a:latin typeface="Bahnschrift Condensed" panose="020B0502040204020203" pitchFamily="34" charset="0"/>
              </a:rPr>
              <a:t>En este resumen detallaremos todas las actividades y reuniones Oficiales de nuestra gobernadora la licenciada Rafaela Javier Gomera, representando al Presidente Luis Rodolfo Abinader Corona en todo el territorio de la provincia de Monte Plata que abarca, cinco (5) municipios y siete (7) distritos municipales</a:t>
            </a:r>
            <a:r>
              <a:rPr lang="es-DO" sz="2400" dirty="0">
                <a:solidFill>
                  <a:schemeClr val="tx1"/>
                </a:solidFill>
              </a:rPr>
              <a:t>.</a:t>
            </a:r>
          </a:p>
          <a:p>
            <a:pPr algn="just"/>
            <a:endParaRPr lang="es-DO" sz="2400" dirty="0">
              <a:solidFill>
                <a:schemeClr val="tx1"/>
              </a:solidFill>
            </a:endParaRPr>
          </a:p>
          <a:p>
            <a:pPr algn="just"/>
            <a:r>
              <a:rPr lang="es-DO" sz="1500" b="1" dirty="0">
                <a:solidFill>
                  <a:schemeClr val="tx1"/>
                </a:solidFill>
              </a:rPr>
              <a:t>Facebook: </a:t>
            </a:r>
            <a:r>
              <a:rPr lang="es-DO" sz="1500" b="1" dirty="0">
                <a:solidFill>
                  <a:srgbClr val="0070C0"/>
                </a:solidFill>
              </a:rPr>
              <a:t>https://facebook.com/gobernaciondemontepla</a:t>
            </a:r>
          </a:p>
        </p:txBody>
      </p:sp>
      <p:pic>
        <p:nvPicPr>
          <p:cNvPr id="8" name="Imagen 7">
            <a:extLst>
              <a:ext uri="{FF2B5EF4-FFF2-40B4-BE49-F238E27FC236}">
                <a16:creationId xmlns:a16="http://schemas.microsoft.com/office/drawing/2014/main" id="{BEFC9FB2-E244-43A9-356A-1036F9DCC09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91601" y="369245"/>
            <a:ext cx="4325710" cy="3684758"/>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3DA5C912-DA94-5315-F661-44258A301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7" y="1143000"/>
            <a:ext cx="1847850" cy="228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640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C64D2-E6D2-9E60-5872-7BF5A171073B}"/>
              </a:ext>
            </a:extLst>
          </p:cNvPr>
          <p:cNvSpPr>
            <a:spLocks noGrp="1"/>
          </p:cNvSpPr>
          <p:nvPr>
            <p:ph type="title"/>
          </p:nvPr>
        </p:nvSpPr>
        <p:spPr>
          <a:xfrm>
            <a:off x="1640156" y="52610"/>
            <a:ext cx="10151794" cy="1280890"/>
          </a:xfrm>
        </p:spPr>
        <p:txBody>
          <a:bodyPr>
            <a:normAutofit fontScale="90000"/>
          </a:bodyPr>
          <a:lstStyle/>
          <a:p>
            <a:r>
              <a:rPr lang="es-DO" b="1" dirty="0">
                <a:highlight>
                  <a:srgbClr val="000000"/>
                </a:highlight>
              </a:rPr>
              <a:t>17/12/2024: </a:t>
            </a:r>
            <a:r>
              <a:rPr lang="es-DO" b="1" dirty="0"/>
              <a:t>Entregas de Bonos Navideños a Bomberos, 911, Defensa Civil, </a:t>
            </a:r>
            <a:r>
              <a:rPr lang="es-DO" b="1" dirty="0" err="1"/>
              <a:t>Motoconchos</a:t>
            </a:r>
            <a:r>
              <a:rPr lang="es-DO" b="1" dirty="0"/>
              <a:t>, etc.</a:t>
            </a:r>
          </a:p>
        </p:txBody>
      </p:sp>
      <p:sp>
        <p:nvSpPr>
          <p:cNvPr id="3" name="Marcador de contenido 2">
            <a:extLst>
              <a:ext uri="{FF2B5EF4-FFF2-40B4-BE49-F238E27FC236}">
                <a16:creationId xmlns:a16="http://schemas.microsoft.com/office/drawing/2014/main" id="{39F14440-46E1-13CD-E04A-B5E48833E533}"/>
              </a:ext>
            </a:extLst>
          </p:cNvPr>
          <p:cNvSpPr>
            <a:spLocks noGrp="1"/>
          </p:cNvSpPr>
          <p:nvPr>
            <p:ph idx="1"/>
          </p:nvPr>
        </p:nvSpPr>
        <p:spPr>
          <a:xfrm>
            <a:off x="1636443" y="1540189"/>
            <a:ext cx="10307908" cy="2155511"/>
          </a:xfrm>
        </p:spPr>
        <p:txBody>
          <a:bodyPr>
            <a:normAutofit fontScale="85000" lnSpcReduction="10000"/>
          </a:bodyPr>
          <a:lstStyle/>
          <a:p>
            <a:pPr algn="just"/>
            <a:r>
              <a:rPr lang="es-DO" dirty="0"/>
              <a:t>La gobernadora Rafaela Javier Gomera se ha destacado como una líder comprometida con el bienestar de los monteplatenses, especialmente de aquellos que más lo necesitan. En una muestra tangible de solidaridad, encabezó la entrega de bonos navideños a sectores fundamentales como bomberos, defensa civil, personal del 911, </a:t>
            </a:r>
            <a:r>
              <a:rPr lang="es-DO" dirty="0" err="1"/>
              <a:t>motoconchos</a:t>
            </a:r>
            <a:r>
              <a:rPr lang="es-DO" dirty="0"/>
              <a:t> y otros trabajadores esenciales. Esta iniciativa, impulsada por el presidente Luis Abinader, no solo reconoce la valiosa labor que realizan estos individuos día a día, sino que también brinda un alivio económico que les permitirá celebrar las fiestas navideñas con sus familias. Al poner en marcha este programa, la gobernadora Javier Gomera reafirma el compromiso del gobierno dominicano de construir una sociedad más justa y equitativa, donde cada ciudadano se sienta valorado y apoyado.</a:t>
            </a:r>
          </a:p>
        </p:txBody>
      </p:sp>
      <p:pic>
        <p:nvPicPr>
          <p:cNvPr id="5" name="Imagen 4">
            <a:extLst>
              <a:ext uri="{FF2B5EF4-FFF2-40B4-BE49-F238E27FC236}">
                <a16:creationId xmlns:a16="http://schemas.microsoft.com/office/drawing/2014/main" id="{049798DB-FECE-4ED1-A9DC-FA6908589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450" y="3593190"/>
            <a:ext cx="3690725" cy="172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B3CE0816-E803-762D-EE75-2482747C6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175" y="3593190"/>
            <a:ext cx="4152900" cy="1724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D1735B98-D865-89BF-DBE1-697C4DD49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1050" y="3593190"/>
            <a:ext cx="3467100" cy="1724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n 12">
            <a:extLst>
              <a:ext uri="{FF2B5EF4-FFF2-40B4-BE49-F238E27FC236}">
                <a16:creationId xmlns:a16="http://schemas.microsoft.com/office/drawing/2014/main" id="{579A8126-4AB4-4705-0825-BAC3614455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449" y="5317811"/>
            <a:ext cx="3690725" cy="1487579"/>
          </a:xfrm>
          <a:prstGeom prst="rect">
            <a:avLst/>
          </a:prstGeom>
          <a:ln>
            <a:noFill/>
          </a:ln>
          <a:effectLst>
            <a:outerShdw blurRad="292100" dist="139700" dir="2700000" algn="tl" rotWithShape="0">
              <a:srgbClr val="333333">
                <a:alpha val="65000"/>
              </a:srgbClr>
            </a:outerShdw>
          </a:effectLst>
        </p:spPr>
      </p:pic>
      <p:pic>
        <p:nvPicPr>
          <p:cNvPr id="15" name="Imagen 14">
            <a:extLst>
              <a:ext uri="{FF2B5EF4-FFF2-40B4-BE49-F238E27FC236}">
                <a16:creationId xmlns:a16="http://schemas.microsoft.com/office/drawing/2014/main" id="{A462C059-6B4A-4646-B63B-8EEC4DE42C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174" y="5279711"/>
            <a:ext cx="2900576" cy="1487579"/>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EE488844-0D7B-12B3-33AE-173219F7C6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667750" y="5317811"/>
            <a:ext cx="3200400" cy="14494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8241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05F16E-C646-534A-4582-10D04888AEAC}"/>
              </a:ext>
            </a:extLst>
          </p:cNvPr>
          <p:cNvSpPr>
            <a:spLocks noGrp="1"/>
          </p:cNvSpPr>
          <p:nvPr>
            <p:ph type="title"/>
          </p:nvPr>
        </p:nvSpPr>
        <p:spPr>
          <a:xfrm>
            <a:off x="1773775" y="306333"/>
            <a:ext cx="9789575" cy="1046217"/>
          </a:xfrm>
        </p:spPr>
        <p:txBody>
          <a:bodyPr>
            <a:normAutofit fontScale="90000"/>
          </a:bodyPr>
          <a:lstStyle/>
          <a:p>
            <a:r>
              <a:rPr lang="es-DO" b="1" dirty="0">
                <a:highlight>
                  <a:srgbClr val="000000"/>
                </a:highlight>
              </a:rPr>
              <a:t>19/12/2024: </a:t>
            </a:r>
            <a:r>
              <a:rPr lang="es-DO" b="1" dirty="0"/>
              <a:t>Almuerzo ¨ Sabores de Navidad de PROPEEP¨ en Monte Plata</a:t>
            </a:r>
          </a:p>
        </p:txBody>
      </p:sp>
      <p:sp>
        <p:nvSpPr>
          <p:cNvPr id="3" name="Marcador de contenido 2">
            <a:extLst>
              <a:ext uri="{FF2B5EF4-FFF2-40B4-BE49-F238E27FC236}">
                <a16:creationId xmlns:a16="http://schemas.microsoft.com/office/drawing/2014/main" id="{CFDBEFDB-3C19-8916-DF68-DED2AA73C428}"/>
              </a:ext>
            </a:extLst>
          </p:cNvPr>
          <p:cNvSpPr>
            <a:spLocks noGrp="1"/>
          </p:cNvSpPr>
          <p:nvPr>
            <p:ph idx="1"/>
          </p:nvPr>
        </p:nvSpPr>
        <p:spPr>
          <a:xfrm>
            <a:off x="4059775" y="1352550"/>
            <a:ext cx="4893725" cy="3777622"/>
          </a:xfrm>
        </p:spPr>
        <p:txBody>
          <a:bodyPr>
            <a:normAutofit fontScale="85000" lnSpcReduction="20000"/>
          </a:bodyPr>
          <a:lstStyle/>
          <a:p>
            <a:pPr algn="just"/>
            <a:r>
              <a:rPr lang="es-DO" sz="1600" dirty="0"/>
              <a:t>La gobernadora Rafaela Javier Gomera y el director ejecutivo de </a:t>
            </a:r>
            <a:r>
              <a:rPr lang="es-DO" sz="1600" dirty="0" err="1"/>
              <a:t>Propeep</a:t>
            </a:r>
            <a:r>
              <a:rPr lang="es-DO" sz="1600" dirty="0"/>
              <a:t>, Roberto Ángel Salcedo, encabezaron una emotiva celebración navideña en Bayaguana, donde compartieron un almuerzo con los residentes y reforzaron el compromiso del gobierno con el bienestar de la comunidad. La actividad, denominada “Sabores de la Navidad", sirvió como un espacio para estrechar lazos y resaltar los logros obtenidos gracias a las iniciativas conjuntas de ambas figuras. La gobernadora expresó su gratitud a Salcedo por su dedicación a Monte Plata, mientras que el director ejecutivo enfatizó la importancia de la unión familiar y comunitaria en estas fechas especiales. La presencia de ambos líderes gubernamentales no solo alegró a los asistentes, sino que también reafirmó el compromiso del gobierno de seguir trabajando en favor del desarrollo y la prosperidad de la provincia.</a:t>
            </a:r>
          </a:p>
        </p:txBody>
      </p:sp>
      <p:pic>
        <p:nvPicPr>
          <p:cNvPr id="5" name="Imagen 4">
            <a:extLst>
              <a:ext uri="{FF2B5EF4-FFF2-40B4-BE49-F238E27FC236}">
                <a16:creationId xmlns:a16="http://schemas.microsoft.com/office/drawing/2014/main" id="{3DB46687-9692-8598-3269-5BF584394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91" y="1352550"/>
            <a:ext cx="3392910" cy="2381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n 6">
            <a:extLst>
              <a:ext uri="{FF2B5EF4-FFF2-40B4-BE49-F238E27FC236}">
                <a16:creationId xmlns:a16="http://schemas.microsoft.com/office/drawing/2014/main" id="{CBC18D02-4F80-163D-6C1E-7E499B3AC3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924300"/>
            <a:ext cx="3200402" cy="2782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7DC6183B-5D12-4253-DCE3-AC55A20E29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3500" y="1352550"/>
            <a:ext cx="3109285" cy="2381250"/>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B013C6CE-6892-32A7-4ED6-66062CB6B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3501" y="3924300"/>
            <a:ext cx="3109284" cy="2782556"/>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F7CBEB8F-F860-9BA0-22C6-5837BF697A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5130171"/>
            <a:ext cx="4324350" cy="1574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26912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8F8E4F-4B89-1F86-F063-868E4A6C5E46}"/>
              </a:ext>
            </a:extLst>
          </p:cNvPr>
          <p:cNvSpPr>
            <a:spLocks noGrp="1"/>
          </p:cNvSpPr>
          <p:nvPr>
            <p:ph type="title"/>
          </p:nvPr>
        </p:nvSpPr>
        <p:spPr>
          <a:xfrm>
            <a:off x="1640156" y="128810"/>
            <a:ext cx="8911687" cy="1280890"/>
          </a:xfrm>
        </p:spPr>
        <p:txBody>
          <a:bodyPr/>
          <a:lstStyle/>
          <a:p>
            <a:r>
              <a:rPr lang="es-DO" b="1" dirty="0">
                <a:highlight>
                  <a:srgbClr val="000000"/>
                </a:highlight>
              </a:rPr>
              <a:t>24/12/2024: </a:t>
            </a:r>
            <a:r>
              <a:rPr lang="es-DO" b="1" dirty="0"/>
              <a:t>Entrega de Cenas Navideños a Reclusos Preventivos</a:t>
            </a:r>
          </a:p>
        </p:txBody>
      </p:sp>
      <p:sp>
        <p:nvSpPr>
          <p:cNvPr id="3" name="Marcador de contenido 2">
            <a:extLst>
              <a:ext uri="{FF2B5EF4-FFF2-40B4-BE49-F238E27FC236}">
                <a16:creationId xmlns:a16="http://schemas.microsoft.com/office/drawing/2014/main" id="{DDA171AC-58CB-AC39-405E-9631FC8A6904}"/>
              </a:ext>
            </a:extLst>
          </p:cNvPr>
          <p:cNvSpPr>
            <a:spLocks noGrp="1"/>
          </p:cNvSpPr>
          <p:nvPr>
            <p:ph idx="1"/>
          </p:nvPr>
        </p:nvSpPr>
        <p:spPr>
          <a:xfrm>
            <a:off x="1640156" y="1409700"/>
            <a:ext cx="4455844" cy="5143500"/>
          </a:xfrm>
        </p:spPr>
        <p:txBody>
          <a:bodyPr>
            <a:noAutofit/>
          </a:bodyPr>
          <a:lstStyle/>
          <a:p>
            <a:pPr algn="just"/>
            <a:r>
              <a:rPr lang="es-DO" sz="1600" dirty="0"/>
              <a:t>Por instrucciones directas de la gobernadora Rafaela Javier, el asistente de la gobernación, Saturnino Pérez, estuvo presente en la emotiva entrega de cenas navideñas a los reclusos de las cárceles preventivas de Monte Plata y Bayaguana. Este noble gesto, organizado por la señora Margarita Valdez (Lily), quien durante años ha llevado a cabo esta iniciativa, contó una vez más con el valioso apoyo de la gobernación, el ayuntamiento y destacados empresarios de la provincia. La presencia del asistente de la gobernación subrayó la importancia que el gobierno provincial otorga a acciones solidarias como esta, demostrando así su compromiso con el bienestar de todos los ciudadanos, incluidos aquellos que se encuentran privados de libertad.</a:t>
            </a:r>
          </a:p>
        </p:txBody>
      </p:sp>
      <p:pic>
        <p:nvPicPr>
          <p:cNvPr id="4" name="FDownloader.Net_AQNcjhx09JUioF43eAw3FYnlXhfO5TkBVhXb-L3jaxrSnYJTV3ZlWRg6y4SfCA2QtIBvv23HqtFucGiYzYEQxT6U_720p_(HD)">
            <a:hlinkClick r:id="" action="ppaction://media"/>
            <a:extLst>
              <a:ext uri="{FF2B5EF4-FFF2-40B4-BE49-F238E27FC236}">
                <a16:creationId xmlns:a16="http://schemas.microsoft.com/office/drawing/2014/main" id="{C8EDFABD-938B-E27D-189E-2CE1EDA5B1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83203" y="1409700"/>
            <a:ext cx="5542097" cy="4610100"/>
          </a:xfrm>
          <a:prstGeom prst="rect">
            <a:avLst/>
          </a:prstGeom>
        </p:spPr>
      </p:pic>
    </p:spTree>
    <p:extLst>
      <p:ext uri="{BB962C8B-B14F-4D97-AF65-F5344CB8AC3E}">
        <p14:creationId xmlns:p14="http://schemas.microsoft.com/office/powerpoint/2010/main" val="424252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A468D7-913A-D074-ED19-5D0CE130369E}"/>
              </a:ext>
            </a:extLst>
          </p:cNvPr>
          <p:cNvSpPr>
            <a:spLocks noGrp="1"/>
          </p:cNvSpPr>
          <p:nvPr>
            <p:ph type="title"/>
          </p:nvPr>
        </p:nvSpPr>
        <p:spPr>
          <a:xfrm>
            <a:off x="1640156" y="0"/>
            <a:ext cx="10285144" cy="1280890"/>
          </a:xfrm>
        </p:spPr>
        <p:txBody>
          <a:bodyPr>
            <a:normAutofit fontScale="90000"/>
          </a:bodyPr>
          <a:lstStyle/>
          <a:p>
            <a:pPr algn="ctr"/>
            <a:r>
              <a:rPr lang="es-DO" b="1" dirty="0">
                <a:highlight>
                  <a:srgbClr val="000000"/>
                </a:highlight>
              </a:rPr>
              <a:t>24/12/2024</a:t>
            </a:r>
            <a:r>
              <a:rPr lang="es-DO" dirty="0"/>
              <a:t>: </a:t>
            </a:r>
            <a:r>
              <a:rPr lang="es-DO" sz="4900" b="1" dirty="0">
                <a:latin typeface="Edwardian Script ITC" panose="030303020407070D0804" pitchFamily="66" charset="0"/>
              </a:rPr>
              <a:t>Mensaje de Navidad de nuestra gobernadora </a:t>
            </a:r>
            <a:r>
              <a:rPr lang="es-DO" sz="5300" b="1" dirty="0">
                <a:solidFill>
                  <a:srgbClr val="FF0000"/>
                </a:solidFill>
                <a:latin typeface="Edwardian Script ITC" panose="030303020407070D0804" pitchFamily="66" charset="0"/>
              </a:rPr>
              <a:t>Dra. Rafaela Javier Gomera</a:t>
            </a:r>
            <a:endParaRPr lang="es-DO" b="1" dirty="0">
              <a:solidFill>
                <a:srgbClr val="FF0000"/>
              </a:solidFill>
              <a:latin typeface="Edwardian Script ITC" panose="030303020407070D0804" pitchFamily="66" charset="0"/>
            </a:endParaRPr>
          </a:p>
        </p:txBody>
      </p:sp>
      <p:pic>
        <p:nvPicPr>
          <p:cNvPr id="4" name="FDownloader.Net_AQNiikafRLu7BijNsErc9nYaaQ00_ysppg8t0QRhIcyT7D0fOgov13yLSm0yqU-JBQ-lXE8trHiG2tZ1v-ll2noP_720p_(HD)">
            <a:hlinkClick r:id="" action="ppaction://media"/>
            <a:extLst>
              <a:ext uri="{FF2B5EF4-FFF2-40B4-BE49-F238E27FC236}">
                <a16:creationId xmlns:a16="http://schemas.microsoft.com/office/drawing/2014/main" id="{49AB75B3-CD41-CD1A-7C50-1BB860CBDA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0156" y="1280890"/>
            <a:ext cx="8067219" cy="3586078"/>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69708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DBDDF6-3F0D-6EF5-A8FC-BC9A64C556A6}"/>
              </a:ext>
            </a:extLst>
          </p:cNvPr>
          <p:cNvSpPr>
            <a:spLocks noGrp="1"/>
          </p:cNvSpPr>
          <p:nvPr>
            <p:ph type="title"/>
          </p:nvPr>
        </p:nvSpPr>
        <p:spPr>
          <a:xfrm>
            <a:off x="1640156" y="0"/>
            <a:ext cx="10247044" cy="1847850"/>
          </a:xfrm>
        </p:spPr>
        <p:txBody>
          <a:bodyPr>
            <a:normAutofit fontScale="90000"/>
          </a:bodyPr>
          <a:lstStyle/>
          <a:p>
            <a:pPr algn="ctr"/>
            <a:r>
              <a:rPr lang="es-DO" b="1" dirty="0">
                <a:highlight>
                  <a:srgbClr val="000000"/>
                </a:highlight>
              </a:rPr>
              <a:t>31/12/2024: </a:t>
            </a:r>
            <a:r>
              <a:rPr lang="es-DO" b="1" dirty="0"/>
              <a:t>Mensaje de fin de año de nuestra gobernadora </a:t>
            </a:r>
            <a:br>
              <a:rPr lang="es-DO" dirty="0"/>
            </a:br>
            <a:r>
              <a:rPr lang="es-DO" sz="6700" b="1" dirty="0">
                <a:solidFill>
                  <a:srgbClr val="FF0000"/>
                </a:solidFill>
                <a:latin typeface="Edwardian Script ITC" panose="030303020407070D0804" pitchFamily="66" charset="0"/>
              </a:rPr>
              <a:t>Dra. Rafaela Javier Gomera</a:t>
            </a:r>
            <a:endParaRPr lang="es-DO" b="1" dirty="0">
              <a:solidFill>
                <a:srgbClr val="FF0000"/>
              </a:solidFill>
              <a:latin typeface="Edwardian Script ITC" panose="030303020407070D0804" pitchFamily="66" charset="0"/>
            </a:endParaRPr>
          </a:p>
        </p:txBody>
      </p:sp>
      <p:pic>
        <p:nvPicPr>
          <p:cNvPr id="4" name="FDownloader.Net_AQOC2p53e7Vy2c_u1ee31N63UmlYduVovCU1xocB1dLhcd6tIFW09oWHX9JvN33slRDDKp0xQRBAu4TSLCEsyyS__720p_(HD)">
            <a:hlinkClick r:id="" action="ppaction://media"/>
            <a:extLst>
              <a:ext uri="{FF2B5EF4-FFF2-40B4-BE49-F238E27FC236}">
                <a16:creationId xmlns:a16="http://schemas.microsoft.com/office/drawing/2014/main" id="{62660572-D23B-E67B-164E-3B8B258D84A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164281" y="1981200"/>
            <a:ext cx="5198794" cy="4095750"/>
          </a:xfrm>
        </p:spPr>
      </p:pic>
    </p:spTree>
    <p:extLst>
      <p:ext uri="{BB962C8B-B14F-4D97-AF65-F5344CB8AC3E}">
        <p14:creationId xmlns:p14="http://schemas.microsoft.com/office/powerpoint/2010/main" val="397852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DCA43-F828-9DB1-BEBC-917E46DCC5C3}"/>
              </a:ext>
            </a:extLst>
          </p:cNvPr>
          <p:cNvSpPr>
            <a:spLocks noGrp="1"/>
          </p:cNvSpPr>
          <p:nvPr>
            <p:ph type="title"/>
          </p:nvPr>
        </p:nvSpPr>
        <p:spPr>
          <a:xfrm>
            <a:off x="2592925" y="624110"/>
            <a:ext cx="8911687" cy="590541"/>
          </a:xfrm>
        </p:spPr>
        <p:txBody>
          <a:bodyPr>
            <a:noAutofit/>
          </a:bodyPr>
          <a:lstStyle/>
          <a:p>
            <a:pPr algn="ctr"/>
            <a:r>
              <a:rPr lang="es-DO" sz="2400" b="1" dirty="0">
                <a:solidFill>
                  <a:srgbClr val="FF0000"/>
                </a:solidFill>
              </a:rPr>
              <a:t>Conclusión del Informe del mes de Diciembre 2024</a:t>
            </a:r>
          </a:p>
        </p:txBody>
      </p:sp>
      <p:sp>
        <p:nvSpPr>
          <p:cNvPr id="3" name="Marcador de contenido 2">
            <a:extLst>
              <a:ext uri="{FF2B5EF4-FFF2-40B4-BE49-F238E27FC236}">
                <a16:creationId xmlns:a16="http://schemas.microsoft.com/office/drawing/2014/main" id="{83F32ED6-FB0C-0C77-BBFF-9AC91D49BF6D}"/>
              </a:ext>
            </a:extLst>
          </p:cNvPr>
          <p:cNvSpPr>
            <a:spLocks noGrp="1"/>
          </p:cNvSpPr>
          <p:nvPr>
            <p:ph idx="1"/>
          </p:nvPr>
        </p:nvSpPr>
        <p:spPr>
          <a:xfrm>
            <a:off x="2589212" y="1214651"/>
            <a:ext cx="8915400" cy="5019239"/>
          </a:xfrm>
        </p:spPr>
        <p:txBody>
          <a:bodyPr>
            <a:normAutofit/>
          </a:bodyPr>
          <a:lstStyle/>
          <a:p>
            <a:endParaRPr lang="es-DO" dirty="0"/>
          </a:p>
          <a:p>
            <a:pPr algn="just"/>
            <a:r>
              <a:rPr lang="es-DO" sz="1500" dirty="0"/>
              <a:t>En este informe hemos presentado un panorama general de las acciones emprendidas por la gobernadora Rafaela Javier Gomera. Sin embargo, el desarrollo de Monte Plata es una tarea que nos compete a toda la ciudadanía para seguir de cerca las iniciativas gubernamentales, a participar activamente en los procesos de toma de decisiones y a trabajar unidos por un futuro mejor para nuestra provincia.</a:t>
            </a:r>
          </a:p>
          <a:p>
            <a:pPr algn="just"/>
            <a:r>
              <a:rPr lang="es-DO" sz="1500" dirty="0"/>
              <a:t>Los resultados obtenidos hasta el momento son fruto de un trabajo conjunto entre el gobierno central y provincial, las instituciones públicas, el sector privado y la sociedad civil. La gobernadora Rafaela Javier Gomera ha sido un catalizador de esta colaboración, fomentando un ambiente de participación y diálogo. Este enfoque colaborativo es fundamental para continuar avanzando en los desafíos que enfrenta la provincia.</a:t>
            </a:r>
          </a:p>
          <a:p>
            <a:pPr algn="just"/>
            <a:r>
              <a:rPr lang="es-DO" sz="1500" dirty="0"/>
              <a:t>En conclusión, la gobernadora Rafaela Javier Gomera ha demostrado un compromiso inquebrantable con el desarrollo integral de la provincia de Monte Plata. A través de una gestión proactiva y enfocada en las necesidades de la comunidad, ha logrado avances significativos en diversos sectores. Con miras al futuro, se espera que se continúe impulsando iniciativas que promuevan el bienestar social, el crecimiento económico y la mejora de la calidad de vida de los monteplatenses con el apoyo del presidente Luis Abinader Corona y los ministros.</a:t>
            </a:r>
          </a:p>
        </p:txBody>
      </p:sp>
    </p:spTree>
    <p:extLst>
      <p:ext uri="{BB962C8B-B14F-4D97-AF65-F5344CB8AC3E}">
        <p14:creationId xmlns:p14="http://schemas.microsoft.com/office/powerpoint/2010/main" val="292171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EA2ABB-278D-8F46-50BC-FC5610E4C336}"/>
              </a:ext>
            </a:extLst>
          </p:cNvPr>
          <p:cNvSpPr>
            <a:spLocks noGrp="1"/>
          </p:cNvSpPr>
          <p:nvPr>
            <p:ph type="title"/>
          </p:nvPr>
        </p:nvSpPr>
        <p:spPr>
          <a:xfrm>
            <a:off x="1669559" y="624110"/>
            <a:ext cx="9835053" cy="767962"/>
          </a:xfrm>
        </p:spPr>
        <p:txBody>
          <a:bodyPr>
            <a:noAutofit/>
          </a:bodyPr>
          <a:lstStyle/>
          <a:p>
            <a:pPr algn="ctr"/>
            <a:r>
              <a:rPr lang="es-DO" sz="2000" b="1" dirty="0">
                <a:solidFill>
                  <a:srgbClr val="FF0000"/>
                </a:solidFill>
                <a:latin typeface="Bookman Old Style" panose="02050604050505020204" pitchFamily="18" charset="0"/>
              </a:rPr>
              <a:t>Departamento de Relaciones Publicas y Comunicaciones de la Gobernación de Monte Plata</a:t>
            </a:r>
          </a:p>
        </p:txBody>
      </p:sp>
      <p:sp>
        <p:nvSpPr>
          <p:cNvPr id="4" name="Rectángulo 3">
            <a:extLst>
              <a:ext uri="{FF2B5EF4-FFF2-40B4-BE49-F238E27FC236}">
                <a16:creationId xmlns:a16="http://schemas.microsoft.com/office/drawing/2014/main" id="{B2409E81-4CD7-1A2C-11CC-F9A89F3B7AFD}"/>
              </a:ext>
            </a:extLst>
          </p:cNvPr>
          <p:cNvSpPr/>
          <p:nvPr/>
        </p:nvSpPr>
        <p:spPr>
          <a:xfrm>
            <a:off x="1669559" y="1823614"/>
            <a:ext cx="9835053" cy="5016758"/>
          </a:xfrm>
          <a:prstGeom prst="rect">
            <a:avLst/>
          </a:prstGeom>
          <a:noFill/>
        </p:spPr>
        <p:txBody>
          <a:bodyPr wrap="square" lIns="91440" tIns="45720" rIns="91440" bIns="45720">
            <a:spAutoFit/>
          </a:bodyPr>
          <a:lstStyle/>
          <a:p>
            <a:pPr marL="0" indent="0" algn="ctr">
              <a:buNone/>
            </a:pP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Equipo de prensa </a:t>
            </a:r>
          </a:p>
          <a:p>
            <a:pPr marL="0" indent="0" algn="ctr">
              <a:buNone/>
            </a:pP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Periodista Coordinador: </a:t>
            </a:r>
            <a:r>
              <a:rPr lang="es-DO" sz="32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Licdo</a:t>
            </a: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 Cecilio Berroa Recio (Eddy)</a:t>
            </a:r>
          </a:p>
          <a:p>
            <a:pPr marL="0" indent="0" algn="ctr">
              <a:buNone/>
            </a:pP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Fotógrafo.: José Luis Jiménez</a:t>
            </a:r>
          </a:p>
          <a:p>
            <a:pPr marL="0" indent="0" algn="ctr">
              <a:buNone/>
            </a:pP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Audiovisual: Alexander Aquino Adames</a:t>
            </a:r>
          </a:p>
          <a:p>
            <a:pPr marL="0" indent="0" algn="ctr">
              <a:buNone/>
            </a:pP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Redes Sociales: Elías Rodríguez</a:t>
            </a:r>
          </a:p>
          <a:p>
            <a:pPr marL="0" indent="0" algn="ctr">
              <a:buNone/>
            </a:pPr>
            <a:endPar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endParaRPr>
          </a:p>
          <a:p>
            <a:pPr marL="0" indent="0" algn="ctr">
              <a:buNone/>
            </a:pP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rPr>
              <a:t>Quedamos al pendiente 809-351-1567</a:t>
            </a:r>
          </a:p>
          <a:p>
            <a:pPr marL="0" indent="0" algn="ctr">
              <a:buNone/>
            </a:pPr>
            <a:r>
              <a:rPr lang="es-DO" sz="3200" b="1" dirty="0">
                <a:ln w="12700">
                  <a:solidFill>
                    <a:schemeClr val="accent1"/>
                  </a:solidFill>
                  <a:prstDash val="solid"/>
                </a:ln>
                <a:solidFill>
                  <a:srgbClr val="FFC000"/>
                </a:solidFill>
                <a:effectLst>
                  <a:outerShdw dist="38100" dir="2640000" algn="bl" rotWithShape="0">
                    <a:schemeClr val="accent1"/>
                  </a:outerShdw>
                </a:effectLst>
                <a:latin typeface="Impact" panose="020B0806030902050204" pitchFamily="34" charset="0"/>
              </a:rPr>
              <a:t>Email: </a:t>
            </a: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hlinkClick r:id="rId2"/>
              </a:rPr>
              <a:t>reciomp@gmail.com</a:t>
            </a:r>
            <a:endPar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endParaRPr>
          </a:p>
          <a:p>
            <a:pPr marL="0" indent="0" algn="ctr">
              <a:buNone/>
            </a:pPr>
            <a:r>
              <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hlinkClick r:id="rId3"/>
              </a:rPr>
              <a:t>reciomp@hotmail.com</a:t>
            </a:r>
            <a:endPar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endParaRPr>
          </a:p>
          <a:p>
            <a:pPr marL="0" indent="0" algn="ctr">
              <a:buNone/>
            </a:pPr>
            <a:endParaRPr lang="es-DO"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874514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1978DA-E50B-2AD2-B91D-BD6376093638}"/>
              </a:ext>
            </a:extLst>
          </p:cNvPr>
          <p:cNvSpPr>
            <a:spLocks noGrp="1"/>
          </p:cNvSpPr>
          <p:nvPr>
            <p:ph type="title"/>
          </p:nvPr>
        </p:nvSpPr>
        <p:spPr>
          <a:xfrm>
            <a:off x="1663672" y="200153"/>
            <a:ext cx="9994928" cy="822553"/>
          </a:xfrm>
        </p:spPr>
        <p:txBody>
          <a:bodyPr>
            <a:noAutofit/>
          </a:bodyPr>
          <a:lstStyle/>
          <a:p>
            <a:r>
              <a:rPr lang="es-DO" sz="2400" b="1" dirty="0">
                <a:highlight>
                  <a:srgbClr val="000000"/>
                </a:highlight>
              </a:rPr>
              <a:t>02/12/2024</a:t>
            </a:r>
            <a:r>
              <a:rPr lang="es-DO" sz="2400" dirty="0"/>
              <a:t>: </a:t>
            </a:r>
            <a:r>
              <a:rPr lang="es-DO" sz="2400" b="1" dirty="0"/>
              <a:t>Entrega de Iglesia y Casa Curial en la Comunidad de los Limones, Sabana Grande De Boya Prov. Monte Plata</a:t>
            </a:r>
          </a:p>
        </p:txBody>
      </p:sp>
      <p:sp>
        <p:nvSpPr>
          <p:cNvPr id="3" name="Marcador de contenido 2">
            <a:extLst>
              <a:ext uri="{FF2B5EF4-FFF2-40B4-BE49-F238E27FC236}">
                <a16:creationId xmlns:a16="http://schemas.microsoft.com/office/drawing/2014/main" id="{A36E0E39-6EFF-E5C9-F918-C2EF3C5D2962}"/>
              </a:ext>
            </a:extLst>
          </p:cNvPr>
          <p:cNvSpPr>
            <a:spLocks noGrp="1"/>
          </p:cNvSpPr>
          <p:nvPr>
            <p:ph idx="1"/>
          </p:nvPr>
        </p:nvSpPr>
        <p:spPr>
          <a:xfrm>
            <a:off x="2197072" y="1178257"/>
            <a:ext cx="3898928" cy="3186392"/>
          </a:xfrm>
        </p:spPr>
        <p:txBody>
          <a:bodyPr>
            <a:normAutofit/>
          </a:bodyPr>
          <a:lstStyle/>
          <a:p>
            <a:pPr algn="just"/>
            <a:r>
              <a:rPr lang="es-DO" sz="1200" dirty="0">
                <a:latin typeface="Arial" panose="020B0604020202020204" pitchFamily="34" charset="0"/>
                <a:cs typeface="Arial" panose="020B0604020202020204" pitchFamily="34" charset="0"/>
              </a:rPr>
              <a:t>La gobernadora Rafaela Javier Gomera se destacó como figura central en la reciente inauguración de la iglesia y casa curial en Los Limones, Distrito Municipal de Gonzalo. Su compromiso con el desarrollo comunitario quedó evidenciado al encabezar esta importante entrega, junto al presidente de la Comisión Presidencial de Apoyo al Desarrollo Provincial. Javier Gomera resaltó los esfuerzos del gobierno para mejorar la calidad de vida de los habitantes de Monte Plata, anunciando proyectos adicionales como la construcción de carreteras y el equipamiento de una farmacia. Su liderazgo ha sido fundamental para llevar a cabo estas iniciativas que benefician directamente a la comunidad.</a:t>
            </a:r>
          </a:p>
        </p:txBody>
      </p:sp>
      <p:pic>
        <p:nvPicPr>
          <p:cNvPr id="5" name="Imagen 4">
            <a:extLst>
              <a:ext uri="{FF2B5EF4-FFF2-40B4-BE49-F238E27FC236}">
                <a16:creationId xmlns:a16="http://schemas.microsoft.com/office/drawing/2014/main" id="{40F186C1-9998-4E39-90E5-111571369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205" y="1055084"/>
            <a:ext cx="5588492" cy="3325847"/>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0CCC36B0-BB77-5A45-85B3-C1FE20AD01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7072" y="4191001"/>
            <a:ext cx="5880128" cy="2771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E7CA29A5-12A1-FAE3-58BC-032C916BC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7700" y="4158623"/>
            <a:ext cx="3730997" cy="2771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96769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64B140-3E2B-22F6-EA18-2DF1EEAE6DA8}"/>
              </a:ext>
            </a:extLst>
          </p:cNvPr>
          <p:cNvSpPr>
            <a:spLocks noGrp="1"/>
          </p:cNvSpPr>
          <p:nvPr>
            <p:ph type="title"/>
          </p:nvPr>
        </p:nvSpPr>
        <p:spPr>
          <a:xfrm>
            <a:off x="1600200" y="306333"/>
            <a:ext cx="10210800" cy="1280890"/>
          </a:xfrm>
        </p:spPr>
        <p:txBody>
          <a:bodyPr/>
          <a:lstStyle/>
          <a:p>
            <a:r>
              <a:rPr lang="es-DO" dirty="0">
                <a:highlight>
                  <a:srgbClr val="000000"/>
                </a:highlight>
              </a:rPr>
              <a:t>03/12/2024</a:t>
            </a:r>
            <a:r>
              <a:rPr lang="es-DO" dirty="0"/>
              <a:t>: </a:t>
            </a:r>
            <a:r>
              <a:rPr lang="es-DO" b="1" dirty="0"/>
              <a:t>Entrega de 47 millones a Microempresarios en Monte Plata</a:t>
            </a:r>
          </a:p>
        </p:txBody>
      </p:sp>
      <p:sp>
        <p:nvSpPr>
          <p:cNvPr id="3" name="Marcador de contenido 2">
            <a:extLst>
              <a:ext uri="{FF2B5EF4-FFF2-40B4-BE49-F238E27FC236}">
                <a16:creationId xmlns:a16="http://schemas.microsoft.com/office/drawing/2014/main" id="{05EA1644-D83A-F3B9-7925-10315CE4554A}"/>
              </a:ext>
            </a:extLst>
          </p:cNvPr>
          <p:cNvSpPr>
            <a:spLocks noGrp="1"/>
          </p:cNvSpPr>
          <p:nvPr>
            <p:ph idx="1"/>
          </p:nvPr>
        </p:nvSpPr>
        <p:spPr>
          <a:xfrm>
            <a:off x="1885950" y="1904999"/>
            <a:ext cx="9925050" cy="1943101"/>
          </a:xfrm>
        </p:spPr>
        <p:txBody>
          <a:bodyPr>
            <a:normAutofit fontScale="92500" lnSpcReduction="20000"/>
          </a:bodyPr>
          <a:lstStyle/>
          <a:p>
            <a:pPr algn="just"/>
            <a:r>
              <a:rPr lang="es-DO" dirty="0">
                <a:latin typeface="Arial" panose="020B0604020202020204" pitchFamily="34" charset="0"/>
                <a:cs typeface="Arial" panose="020B0604020202020204" pitchFamily="34" charset="0"/>
              </a:rPr>
              <a:t>En un acto de gran relevancia para la provincia de Monte Plata, la gobernadora Rafaela Javier Gómez y el director ejecutivo de </a:t>
            </a:r>
            <a:r>
              <a:rPr lang="es-DO" dirty="0" err="1">
                <a:latin typeface="Arial" panose="020B0604020202020204" pitchFamily="34" charset="0"/>
                <a:cs typeface="Arial" panose="020B0604020202020204" pitchFamily="34" charset="0"/>
              </a:rPr>
              <a:t>Promipyme</a:t>
            </a:r>
            <a:r>
              <a:rPr lang="es-DO" dirty="0">
                <a:latin typeface="Arial" panose="020B0604020202020204" pitchFamily="34" charset="0"/>
                <a:cs typeface="Arial" panose="020B0604020202020204" pitchFamily="34" charset="0"/>
              </a:rPr>
              <a:t>, Fabricio Gómez Mazara, se unieron para entregar RD$47 millones en préstamos a microempresarios locales. Su presencia conjunta subrayó el compromiso del gobierno central y provincial de impulsar el desarrollo económico de la región, empoderando especialmente a las mujeres emprendedoras. Este evento no solo marcó un hito en la historia de Monte Plata, sino que también demostró el trabajo colaborativo entre diferentes niveles de gobierno y sectores de la sociedad civil para fortalecer el tejido productivo de la provincia.</a:t>
            </a:r>
          </a:p>
        </p:txBody>
      </p:sp>
      <p:pic>
        <p:nvPicPr>
          <p:cNvPr id="5" name="Imagen 4">
            <a:extLst>
              <a:ext uri="{FF2B5EF4-FFF2-40B4-BE49-F238E27FC236}">
                <a16:creationId xmlns:a16="http://schemas.microsoft.com/office/drawing/2014/main" id="{5C455064-9FF4-CCE8-431F-9218793F8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452" y="3757390"/>
            <a:ext cx="4889023" cy="3048000"/>
          </a:xfrm>
          <a:prstGeom prst="rect">
            <a:avLst/>
          </a:prstGeom>
          <a:ln>
            <a:noFill/>
          </a:ln>
          <a:effectLst>
            <a:softEdge rad="112500"/>
          </a:effectLst>
        </p:spPr>
      </p:pic>
      <p:pic>
        <p:nvPicPr>
          <p:cNvPr id="7" name="Imagen 6">
            <a:extLst>
              <a:ext uri="{FF2B5EF4-FFF2-40B4-BE49-F238E27FC236}">
                <a16:creationId xmlns:a16="http://schemas.microsoft.com/office/drawing/2014/main" id="{C25B31F8-5E76-7066-66A3-E3C38D27F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825" y="3848100"/>
            <a:ext cx="3344582" cy="3047999"/>
          </a:xfrm>
          <a:prstGeom prst="rect">
            <a:avLst/>
          </a:prstGeom>
          <a:ln>
            <a:noFill/>
          </a:ln>
          <a:effectLst>
            <a:softEdge rad="112500"/>
          </a:effectLst>
        </p:spPr>
      </p:pic>
      <p:pic>
        <p:nvPicPr>
          <p:cNvPr id="9" name="Imagen 8">
            <a:extLst>
              <a:ext uri="{FF2B5EF4-FFF2-40B4-BE49-F238E27FC236}">
                <a16:creationId xmlns:a16="http://schemas.microsoft.com/office/drawing/2014/main" id="{416F52B4-3DA3-18B8-2055-F6C02BC5B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73856" y="3938809"/>
            <a:ext cx="2970493" cy="2866580"/>
          </a:xfrm>
          <a:prstGeom prst="rect">
            <a:avLst/>
          </a:prstGeom>
          <a:ln>
            <a:noFill/>
          </a:ln>
          <a:effectLst>
            <a:softEdge rad="112500"/>
          </a:effectLst>
        </p:spPr>
      </p:pic>
    </p:spTree>
    <p:extLst>
      <p:ext uri="{BB962C8B-B14F-4D97-AF65-F5344CB8AC3E}">
        <p14:creationId xmlns:p14="http://schemas.microsoft.com/office/powerpoint/2010/main" val="1764159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06A5B8-6A73-8939-3D32-F5A150031A2B}"/>
              </a:ext>
            </a:extLst>
          </p:cNvPr>
          <p:cNvSpPr>
            <a:spLocks noGrp="1"/>
          </p:cNvSpPr>
          <p:nvPr>
            <p:ph type="title"/>
          </p:nvPr>
        </p:nvSpPr>
        <p:spPr>
          <a:xfrm>
            <a:off x="1695450" y="306333"/>
            <a:ext cx="9805449" cy="950967"/>
          </a:xfrm>
        </p:spPr>
        <p:txBody>
          <a:bodyPr>
            <a:normAutofit fontScale="90000"/>
          </a:bodyPr>
          <a:lstStyle/>
          <a:p>
            <a:r>
              <a:rPr lang="es-DO" b="1" dirty="0">
                <a:highlight>
                  <a:srgbClr val="000000"/>
                </a:highlight>
              </a:rPr>
              <a:t>12/12/2024</a:t>
            </a:r>
            <a:r>
              <a:rPr lang="es-DO" dirty="0">
                <a:highlight>
                  <a:srgbClr val="000000"/>
                </a:highlight>
              </a:rPr>
              <a:t>: </a:t>
            </a:r>
            <a:r>
              <a:rPr lang="es-DO" b="1" dirty="0"/>
              <a:t>Aguinaldo de la gobernación y sus colaboradores en Monte Plata</a:t>
            </a:r>
          </a:p>
        </p:txBody>
      </p:sp>
      <p:sp>
        <p:nvSpPr>
          <p:cNvPr id="3" name="Marcador de contenido 2">
            <a:extLst>
              <a:ext uri="{FF2B5EF4-FFF2-40B4-BE49-F238E27FC236}">
                <a16:creationId xmlns:a16="http://schemas.microsoft.com/office/drawing/2014/main" id="{74EFC347-14AD-DF90-1B23-2712B6AAA0C9}"/>
              </a:ext>
            </a:extLst>
          </p:cNvPr>
          <p:cNvSpPr>
            <a:spLocks noGrp="1"/>
          </p:cNvSpPr>
          <p:nvPr>
            <p:ph idx="1"/>
          </p:nvPr>
        </p:nvSpPr>
        <p:spPr>
          <a:xfrm>
            <a:off x="7143750" y="1540188"/>
            <a:ext cx="4838700" cy="5011479"/>
          </a:xfrm>
        </p:spPr>
        <p:txBody>
          <a:bodyPr>
            <a:normAutofit lnSpcReduction="10000"/>
          </a:bodyPr>
          <a:lstStyle/>
          <a:p>
            <a:pPr algn="just"/>
            <a:r>
              <a:rPr lang="es-DO" dirty="0"/>
              <a:t>La gobernadora Rafaela Javier Gomera, junto a su equipo de colaboradores y el personal de las diversas instituciones estatales, celebraron un armonioso aguinaldo navideño en el edificio municipal de Monte Plata. El evento fue una muestra de la unión y el espíritu festivo que caracteriza a esta comunidad, donde autoridades y empleados compartieron momentos de alegría y camaradería. La iniciativa de la gobernadora demuestra su compromiso con fomentar un ambiente laboral positivo y estrechar lazos entre las diferentes entidades gubernamentales, contribuyendo así al bienestar de todos los </a:t>
            </a:r>
            <a:r>
              <a:rPr lang="es-DO" dirty="0" err="1"/>
              <a:t>montesplateños</a:t>
            </a:r>
            <a:r>
              <a:rPr lang="es-DO" dirty="0"/>
              <a:t>.</a:t>
            </a:r>
          </a:p>
        </p:txBody>
      </p:sp>
      <p:pic>
        <p:nvPicPr>
          <p:cNvPr id="5" name="Imagen 4">
            <a:extLst>
              <a:ext uri="{FF2B5EF4-FFF2-40B4-BE49-F238E27FC236}">
                <a16:creationId xmlns:a16="http://schemas.microsoft.com/office/drawing/2014/main" id="{09B77E0F-74C4-C33A-3BFE-862C02F567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108" y="1381125"/>
            <a:ext cx="6757392" cy="3038475"/>
          </a:xfrm>
          <a:prstGeom prst="rect">
            <a:avLst/>
          </a:prstGeom>
        </p:spPr>
      </p:pic>
      <p:pic>
        <p:nvPicPr>
          <p:cNvPr id="9" name="Imagen 8">
            <a:extLst>
              <a:ext uri="{FF2B5EF4-FFF2-40B4-BE49-F238E27FC236}">
                <a16:creationId xmlns:a16="http://schemas.microsoft.com/office/drawing/2014/main" id="{F35C57B8-62EF-D1BE-F1F3-68E9079BAD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929" y="3755272"/>
            <a:ext cx="5534092" cy="3460723"/>
          </a:xfrm>
          <a:prstGeom prst="rect">
            <a:avLst/>
          </a:prstGeom>
        </p:spPr>
      </p:pic>
      <p:pic>
        <p:nvPicPr>
          <p:cNvPr id="11" name="Imagen 10">
            <a:extLst>
              <a:ext uri="{FF2B5EF4-FFF2-40B4-BE49-F238E27FC236}">
                <a16:creationId xmlns:a16="http://schemas.microsoft.com/office/drawing/2014/main" id="{90CB98EF-3A72-E91E-1B59-23F7118D74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786908" y="3471609"/>
            <a:ext cx="2928342" cy="4028049"/>
          </a:xfrm>
          <a:prstGeom prst="rect">
            <a:avLst/>
          </a:prstGeom>
        </p:spPr>
      </p:pic>
    </p:spTree>
    <p:extLst>
      <p:ext uri="{BB962C8B-B14F-4D97-AF65-F5344CB8AC3E}">
        <p14:creationId xmlns:p14="http://schemas.microsoft.com/office/powerpoint/2010/main" val="3080684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73D65-2705-AC1A-6169-85640217EB14}"/>
              </a:ext>
            </a:extLst>
          </p:cNvPr>
          <p:cNvSpPr>
            <a:spLocks noGrp="1"/>
          </p:cNvSpPr>
          <p:nvPr>
            <p:ph type="title"/>
          </p:nvPr>
        </p:nvSpPr>
        <p:spPr>
          <a:xfrm>
            <a:off x="1792825" y="306333"/>
            <a:ext cx="10208673" cy="912867"/>
          </a:xfrm>
        </p:spPr>
        <p:txBody>
          <a:bodyPr>
            <a:noAutofit/>
          </a:bodyPr>
          <a:lstStyle/>
          <a:p>
            <a:r>
              <a:rPr lang="es-DO" sz="2800" b="1" dirty="0">
                <a:highlight>
                  <a:srgbClr val="000000"/>
                </a:highlight>
              </a:rPr>
              <a:t>12/12/2024: </a:t>
            </a:r>
            <a:r>
              <a:rPr lang="es-DO" sz="2800" b="1" dirty="0"/>
              <a:t>Almuerzo a Periodistas, Comunicadores y Locutores de la Prov. Monte Plata</a:t>
            </a:r>
          </a:p>
        </p:txBody>
      </p:sp>
      <p:pic>
        <p:nvPicPr>
          <p:cNvPr id="5" name="Marcador de contenido 4">
            <a:extLst>
              <a:ext uri="{FF2B5EF4-FFF2-40B4-BE49-F238E27FC236}">
                <a16:creationId xmlns:a16="http://schemas.microsoft.com/office/drawing/2014/main" id="{9BF9CA8B-F586-0687-87C3-C5994827D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2825" y="1169654"/>
            <a:ext cx="5681578" cy="3080030"/>
          </a:xfrm>
          <a:prstGeom prst="rect">
            <a:avLst/>
          </a:prstGeom>
          <a:ln>
            <a:noFill/>
          </a:ln>
          <a:effectLst>
            <a:softEdge rad="112500"/>
          </a:effectLst>
        </p:spPr>
      </p:pic>
      <p:pic>
        <p:nvPicPr>
          <p:cNvPr id="7" name="Imagen 6">
            <a:extLst>
              <a:ext uri="{FF2B5EF4-FFF2-40B4-BE49-F238E27FC236}">
                <a16:creationId xmlns:a16="http://schemas.microsoft.com/office/drawing/2014/main" id="{7F5786DB-E147-1E76-8FA5-1FDB3F9D8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376" y="3884698"/>
            <a:ext cx="5472028" cy="2666969"/>
          </a:xfrm>
          <a:prstGeom prst="rect">
            <a:avLst/>
          </a:prstGeom>
          <a:ln>
            <a:noFill/>
          </a:ln>
          <a:effectLst>
            <a:softEdge rad="112500"/>
          </a:effectLst>
        </p:spPr>
      </p:pic>
      <p:pic>
        <p:nvPicPr>
          <p:cNvPr id="9" name="Imagen 8">
            <a:extLst>
              <a:ext uri="{FF2B5EF4-FFF2-40B4-BE49-F238E27FC236}">
                <a16:creationId xmlns:a16="http://schemas.microsoft.com/office/drawing/2014/main" id="{CC5C2468-4BEF-DED3-DC87-FA79B7846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4402" y="1320551"/>
            <a:ext cx="4527097" cy="2564147"/>
          </a:xfrm>
          <a:prstGeom prst="rect">
            <a:avLst/>
          </a:prstGeom>
          <a:ln>
            <a:noFill/>
          </a:ln>
          <a:effectLst>
            <a:softEdge rad="112500"/>
          </a:effectLst>
        </p:spPr>
      </p:pic>
      <p:pic>
        <p:nvPicPr>
          <p:cNvPr id="11" name="Imagen 10">
            <a:extLst>
              <a:ext uri="{FF2B5EF4-FFF2-40B4-BE49-F238E27FC236}">
                <a16:creationId xmlns:a16="http://schemas.microsoft.com/office/drawing/2014/main" id="{571BDD0D-1FD4-C702-5114-95B4E32C1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4402" y="4151367"/>
            <a:ext cx="4527096" cy="2400300"/>
          </a:xfrm>
          <a:prstGeom prst="rect">
            <a:avLst/>
          </a:prstGeom>
          <a:ln>
            <a:noFill/>
          </a:ln>
          <a:effectLst>
            <a:softEdge rad="112500"/>
          </a:effectLst>
        </p:spPr>
      </p:pic>
    </p:spTree>
    <p:extLst>
      <p:ext uri="{BB962C8B-B14F-4D97-AF65-F5344CB8AC3E}">
        <p14:creationId xmlns:p14="http://schemas.microsoft.com/office/powerpoint/2010/main" val="2456441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616DB5-692E-BD70-74C6-A25A04A2BFF8}"/>
              </a:ext>
            </a:extLst>
          </p:cNvPr>
          <p:cNvSpPr>
            <a:spLocks noGrp="1"/>
          </p:cNvSpPr>
          <p:nvPr>
            <p:ph type="title"/>
          </p:nvPr>
        </p:nvSpPr>
        <p:spPr>
          <a:xfrm>
            <a:off x="1640156" y="306333"/>
            <a:ext cx="10380394" cy="945245"/>
          </a:xfrm>
        </p:spPr>
        <p:txBody>
          <a:bodyPr>
            <a:normAutofit fontScale="90000"/>
          </a:bodyPr>
          <a:lstStyle/>
          <a:p>
            <a:r>
              <a:rPr lang="es-DO" b="1" dirty="0">
                <a:highlight>
                  <a:srgbClr val="000000"/>
                </a:highlight>
              </a:rPr>
              <a:t>13/12/2024: </a:t>
            </a:r>
            <a:r>
              <a:rPr lang="es-DO" sz="3100" b="1" dirty="0"/>
              <a:t>Inicio entrega de Bonos Navideños en los 5 municipios</a:t>
            </a:r>
            <a:r>
              <a:rPr lang="es-DO" sz="3100" dirty="0"/>
              <a:t> </a:t>
            </a:r>
            <a:r>
              <a:rPr lang="es-DO" sz="3100" b="1" dirty="0"/>
              <a:t>a Juntas de Vecinos e Iglesia en Bayaguana</a:t>
            </a:r>
            <a:endParaRPr lang="es-DO" b="1" dirty="0"/>
          </a:p>
        </p:txBody>
      </p:sp>
      <p:sp>
        <p:nvSpPr>
          <p:cNvPr id="6" name="Marcador de contenido 5">
            <a:extLst>
              <a:ext uri="{FF2B5EF4-FFF2-40B4-BE49-F238E27FC236}">
                <a16:creationId xmlns:a16="http://schemas.microsoft.com/office/drawing/2014/main" id="{F1CDDDEC-F41B-54D4-C67C-C3C405369487}"/>
              </a:ext>
            </a:extLst>
          </p:cNvPr>
          <p:cNvSpPr>
            <a:spLocks noGrp="1"/>
          </p:cNvSpPr>
          <p:nvPr>
            <p:ph idx="1"/>
          </p:nvPr>
        </p:nvSpPr>
        <p:spPr>
          <a:xfrm>
            <a:off x="1390650" y="1540189"/>
            <a:ext cx="6381750" cy="2898461"/>
          </a:xfrm>
        </p:spPr>
        <p:txBody>
          <a:bodyPr>
            <a:normAutofit fontScale="70000" lnSpcReduction="20000"/>
          </a:bodyPr>
          <a:lstStyle/>
          <a:p>
            <a:pPr algn="just"/>
            <a:r>
              <a:rPr lang="es-DO" dirty="0"/>
              <a:t>El presidente Luis Abinader Corona, a través de la gobernadora Rafaela Javier Gomera, instruyó la entrega de bonos navideños a las 310 Juntas de Vecinos aprobadas </a:t>
            </a:r>
            <a:r>
              <a:rPr lang="es-DO" dirty="0" err="1"/>
              <a:t>via</a:t>
            </a:r>
            <a:r>
              <a:rPr lang="es-DO" dirty="0"/>
              <a:t> los presidentes de dichas Juntas de los municipios de Bayaguana, Monte Plata, Sabana Grande de Boya, Yamasá y Peralvillo, así como a los 7 distritos municipales de la provincia de Monte Plata. Esta iniciativa busca apoyar a las comunidades en la celebración de las festividades navideñas, promoviendo el bienestar y la solidaridad entre los ciudadanos.</a:t>
            </a:r>
          </a:p>
          <a:p>
            <a:pPr marL="0" indent="0" algn="just">
              <a:buNone/>
            </a:pPr>
            <a:r>
              <a:rPr lang="es-DO" dirty="0"/>
              <a:t>Enlaces de dos </a:t>
            </a:r>
            <a:r>
              <a:rPr lang="es-DO" dirty="0" err="1"/>
              <a:t>live</a:t>
            </a:r>
            <a:r>
              <a:rPr lang="es-DO" dirty="0"/>
              <a:t>:</a:t>
            </a:r>
          </a:p>
          <a:p>
            <a:pPr marL="0" indent="0" algn="just">
              <a:buNone/>
            </a:pPr>
            <a:r>
              <a:rPr lang="es-DO" dirty="0"/>
              <a:t> </a:t>
            </a:r>
            <a:r>
              <a:rPr lang="es-DO" dirty="0">
                <a:solidFill>
                  <a:schemeClr val="accent2"/>
                </a:solidFill>
                <a:hlinkClick r:id="rId2"/>
              </a:rPr>
              <a:t>https://www.facebook.com/100055300291178/videos/1824935588310990/</a:t>
            </a:r>
            <a:endParaRPr lang="es-DO" dirty="0">
              <a:solidFill>
                <a:schemeClr val="accent2"/>
              </a:solidFill>
            </a:endParaRPr>
          </a:p>
          <a:p>
            <a:pPr marL="0" indent="0" algn="just">
              <a:buNone/>
            </a:pPr>
            <a:r>
              <a:rPr lang="es-DO" dirty="0">
                <a:solidFill>
                  <a:schemeClr val="accent2"/>
                </a:solidFill>
                <a:hlinkClick r:id="rId3"/>
              </a:rPr>
              <a:t>https://www.facebook.com/100055300291178/videos/1284299136615470/</a:t>
            </a:r>
            <a:endParaRPr lang="es-DO" dirty="0">
              <a:solidFill>
                <a:schemeClr val="accent2"/>
              </a:solidFill>
            </a:endParaRPr>
          </a:p>
          <a:p>
            <a:pPr algn="just"/>
            <a:endParaRPr lang="es-DO" dirty="0">
              <a:solidFill>
                <a:schemeClr val="accent2"/>
              </a:solidFill>
            </a:endParaRPr>
          </a:p>
          <a:p>
            <a:pPr algn="just"/>
            <a:endParaRPr lang="es-DO" dirty="0"/>
          </a:p>
        </p:txBody>
      </p:sp>
      <p:pic>
        <p:nvPicPr>
          <p:cNvPr id="8" name="Imagen 7">
            <a:extLst>
              <a:ext uri="{FF2B5EF4-FFF2-40B4-BE49-F238E27FC236}">
                <a16:creationId xmlns:a16="http://schemas.microsoft.com/office/drawing/2014/main" id="{63DF8607-73D3-2259-BC4C-E9E722C555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540189"/>
            <a:ext cx="4080994" cy="2720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a:extLst>
              <a:ext uri="{FF2B5EF4-FFF2-40B4-BE49-F238E27FC236}">
                <a16:creationId xmlns:a16="http://schemas.microsoft.com/office/drawing/2014/main" id="{EB6CEE6A-65B3-AB8D-33C6-899C42CCB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0156" y="4438649"/>
            <a:ext cx="4914900" cy="2113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0040CB26-4F75-3811-534C-9A1C29D9FF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0046" y="4438649"/>
            <a:ext cx="5793347" cy="21130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3023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78002-2EBB-E438-71EE-3BFFA130D9B3}"/>
              </a:ext>
            </a:extLst>
          </p:cNvPr>
          <p:cNvSpPr>
            <a:spLocks noGrp="1"/>
          </p:cNvSpPr>
          <p:nvPr>
            <p:ph type="title"/>
          </p:nvPr>
        </p:nvSpPr>
        <p:spPr>
          <a:xfrm>
            <a:off x="1640156" y="306333"/>
            <a:ext cx="10342294" cy="1280890"/>
          </a:xfrm>
        </p:spPr>
        <p:txBody>
          <a:bodyPr/>
          <a:lstStyle/>
          <a:p>
            <a:r>
              <a:rPr lang="es-DO" b="1" dirty="0">
                <a:highlight>
                  <a:srgbClr val="000000"/>
                </a:highlight>
              </a:rPr>
              <a:t>14/12/2024: </a:t>
            </a:r>
            <a:r>
              <a:rPr lang="es-DO" b="1" dirty="0"/>
              <a:t>Entrega de Bonos Navideños a los Párrocos e Iglesias</a:t>
            </a:r>
          </a:p>
        </p:txBody>
      </p:sp>
      <p:sp>
        <p:nvSpPr>
          <p:cNvPr id="3" name="Marcador de contenido 2">
            <a:extLst>
              <a:ext uri="{FF2B5EF4-FFF2-40B4-BE49-F238E27FC236}">
                <a16:creationId xmlns:a16="http://schemas.microsoft.com/office/drawing/2014/main" id="{06723B17-9732-A744-9ABD-BB661A425AD9}"/>
              </a:ext>
            </a:extLst>
          </p:cNvPr>
          <p:cNvSpPr>
            <a:spLocks noGrp="1"/>
          </p:cNvSpPr>
          <p:nvPr>
            <p:ph idx="1"/>
          </p:nvPr>
        </p:nvSpPr>
        <p:spPr>
          <a:xfrm>
            <a:off x="4572000" y="1587223"/>
            <a:ext cx="3657600" cy="3777622"/>
          </a:xfrm>
        </p:spPr>
        <p:txBody>
          <a:bodyPr>
            <a:normAutofit lnSpcReduction="10000"/>
          </a:bodyPr>
          <a:lstStyle/>
          <a:p>
            <a:pPr algn="just"/>
            <a:r>
              <a:rPr lang="es-DO" dirty="0"/>
              <a:t>La entrega de bonos navideños a los párrocos de iglesias en la provincia de Monte Plata fue realizada por la gobernadora Rafaela Javier Gomera, siguiendo las instrucciones del presidente Luis Abinader. Esta iniciativa busca apoyar a las comunidades locales y reconocer el trabajo de los líderes religiosos durante la temporada navideña.</a:t>
            </a:r>
          </a:p>
        </p:txBody>
      </p:sp>
      <p:pic>
        <p:nvPicPr>
          <p:cNvPr id="5" name="Imagen 4">
            <a:extLst>
              <a:ext uri="{FF2B5EF4-FFF2-40B4-BE49-F238E27FC236}">
                <a16:creationId xmlns:a16="http://schemas.microsoft.com/office/drawing/2014/main" id="{C0F13BF6-BB61-B973-943D-EFB687A2C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0156" y="1557560"/>
            <a:ext cx="3236644" cy="2290540"/>
          </a:xfrm>
          <a:prstGeom prst="rect">
            <a:avLst/>
          </a:prstGeom>
          <a:ln>
            <a:noFill/>
          </a:ln>
          <a:effectLst>
            <a:softEdge rad="112500"/>
          </a:effectLst>
        </p:spPr>
      </p:pic>
      <p:pic>
        <p:nvPicPr>
          <p:cNvPr id="7" name="Imagen 6">
            <a:extLst>
              <a:ext uri="{FF2B5EF4-FFF2-40B4-BE49-F238E27FC236}">
                <a16:creationId xmlns:a16="http://schemas.microsoft.com/office/drawing/2014/main" id="{F28A922F-D303-7714-FC25-A9085F566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156" y="3812047"/>
            <a:ext cx="3236644" cy="2833688"/>
          </a:xfrm>
          <a:prstGeom prst="rect">
            <a:avLst/>
          </a:prstGeom>
          <a:ln>
            <a:noFill/>
          </a:ln>
          <a:effectLst>
            <a:softEdge rad="112500"/>
          </a:effectLst>
        </p:spPr>
      </p:pic>
      <p:pic>
        <p:nvPicPr>
          <p:cNvPr id="9" name="Imagen 8">
            <a:extLst>
              <a:ext uri="{FF2B5EF4-FFF2-40B4-BE49-F238E27FC236}">
                <a16:creationId xmlns:a16="http://schemas.microsoft.com/office/drawing/2014/main" id="{7DA2B3FF-1A1F-C3E9-4F95-0903288ADF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1493155"/>
            <a:ext cx="3752850" cy="2354945"/>
          </a:xfrm>
          <a:prstGeom prst="rect">
            <a:avLst/>
          </a:prstGeom>
          <a:ln>
            <a:noFill/>
          </a:ln>
          <a:effectLst>
            <a:outerShdw blurRad="292100" dist="139700" dir="2700000" algn="tl" rotWithShape="0">
              <a:srgbClr val="333333">
                <a:alpha val="65000"/>
              </a:srgbClr>
            </a:outerShdw>
          </a:effectLst>
        </p:spPr>
      </p:pic>
      <p:pic>
        <p:nvPicPr>
          <p:cNvPr id="11" name="Imagen 10">
            <a:extLst>
              <a:ext uri="{FF2B5EF4-FFF2-40B4-BE49-F238E27FC236}">
                <a16:creationId xmlns:a16="http://schemas.microsoft.com/office/drawing/2014/main" id="{DAE070D0-B905-38B5-6DB6-E6F3B6494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3812047"/>
            <a:ext cx="3752850" cy="2739620"/>
          </a:xfrm>
          <a:prstGeom prst="rect">
            <a:avLst/>
          </a:prstGeom>
          <a:ln>
            <a:noFill/>
          </a:ln>
          <a:effectLst>
            <a:outerShdw blurRad="292100" dist="139700" dir="2700000" algn="tl" rotWithShape="0">
              <a:srgbClr val="333333">
                <a:alpha val="65000"/>
              </a:srgbClr>
            </a:outerShdw>
          </a:effectLst>
        </p:spPr>
      </p:pic>
      <p:pic>
        <p:nvPicPr>
          <p:cNvPr id="13" name="Imagen 12">
            <a:extLst>
              <a:ext uri="{FF2B5EF4-FFF2-40B4-BE49-F238E27FC236}">
                <a16:creationId xmlns:a16="http://schemas.microsoft.com/office/drawing/2014/main" id="{C9585459-5A01-BAED-5E77-D81B2EF3E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5181857"/>
            <a:ext cx="3236644" cy="14638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9094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58E2F-E3A9-2A9C-D711-2DED29232A6B}"/>
              </a:ext>
            </a:extLst>
          </p:cNvPr>
          <p:cNvSpPr>
            <a:spLocks noGrp="1"/>
          </p:cNvSpPr>
          <p:nvPr>
            <p:ph type="title"/>
          </p:nvPr>
        </p:nvSpPr>
        <p:spPr>
          <a:xfrm>
            <a:off x="1640156" y="306333"/>
            <a:ext cx="10380394" cy="1280890"/>
          </a:xfrm>
        </p:spPr>
        <p:txBody>
          <a:bodyPr>
            <a:normAutofit fontScale="90000"/>
          </a:bodyPr>
          <a:lstStyle/>
          <a:p>
            <a:r>
              <a:rPr lang="es-DO" b="1" dirty="0">
                <a:highlight>
                  <a:srgbClr val="000000"/>
                </a:highlight>
              </a:rPr>
              <a:t>15/12/2024: </a:t>
            </a:r>
            <a:r>
              <a:rPr lang="es-DO" b="1" dirty="0"/>
              <a:t>Asamblea-Almuerzo con CAÑICULTORES de la Comunidad de Rincón Cana</a:t>
            </a:r>
          </a:p>
        </p:txBody>
      </p:sp>
      <p:sp>
        <p:nvSpPr>
          <p:cNvPr id="3" name="Marcador de contenido 2">
            <a:extLst>
              <a:ext uri="{FF2B5EF4-FFF2-40B4-BE49-F238E27FC236}">
                <a16:creationId xmlns:a16="http://schemas.microsoft.com/office/drawing/2014/main" id="{1076CFBF-298B-BF32-3C7F-87920DE28617}"/>
              </a:ext>
            </a:extLst>
          </p:cNvPr>
          <p:cNvSpPr>
            <a:spLocks noGrp="1"/>
          </p:cNvSpPr>
          <p:nvPr>
            <p:ph idx="1"/>
          </p:nvPr>
        </p:nvSpPr>
        <p:spPr>
          <a:xfrm>
            <a:off x="7296150" y="1304329"/>
            <a:ext cx="4720685" cy="5247337"/>
          </a:xfrm>
        </p:spPr>
        <p:txBody>
          <a:bodyPr>
            <a:normAutofit fontScale="92500" lnSpcReduction="20000"/>
          </a:bodyPr>
          <a:lstStyle/>
          <a:p>
            <a:pPr algn="just"/>
            <a:r>
              <a:rPr lang="es-DO" dirty="0"/>
              <a:t>La gobernadora Rafaela Javier Gomera demostró un firme compromiso con la comunidad cañera de Monte Plata al participar en la asamblea navideña de ACAMOPLA. Más allá de compartir en una jornada festiva, Gomera se involucró activamente en las inquietudes de los cañicultores, comprometiéndose a llevar sus demandas, especialmente sobre la finalización del ingenio en Rincón Cana, directamente al presidente Luis Abinader. Esta acción no solo refleja su sensibilidad hacia las necesidades del sector agrícola, sino también su disposición a trabajar en conjunto con los productores para impulsar el desarrollo de la región. La presencia de la gobernadora en este evento fortaleció los lazos entre el gobierno y la comunidad, reafirmando la importancia de la colaboración para alcanzar un progreso sostenible en Monte Plata.</a:t>
            </a:r>
          </a:p>
        </p:txBody>
      </p:sp>
      <p:pic>
        <p:nvPicPr>
          <p:cNvPr id="5" name="Imagen 4">
            <a:extLst>
              <a:ext uri="{FF2B5EF4-FFF2-40B4-BE49-F238E27FC236}">
                <a16:creationId xmlns:a16="http://schemas.microsoft.com/office/drawing/2014/main" id="{DFBFCDFA-9F4C-7F76-F9C1-93BF944A7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358" y="1304329"/>
            <a:ext cx="5606792" cy="26199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n 6">
            <a:extLst>
              <a:ext uri="{FF2B5EF4-FFF2-40B4-BE49-F238E27FC236}">
                <a16:creationId xmlns:a16="http://schemas.microsoft.com/office/drawing/2014/main" id="{A6BF93CB-F3F3-BF22-1549-53DA521BB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0050" y="4098606"/>
            <a:ext cx="3320357" cy="2619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n 8">
            <a:extLst>
              <a:ext uri="{FF2B5EF4-FFF2-40B4-BE49-F238E27FC236}">
                <a16:creationId xmlns:a16="http://schemas.microsoft.com/office/drawing/2014/main" id="{C89ED9D8-46CA-A874-8BA9-8D18A82E4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551" y="4098606"/>
            <a:ext cx="2853784" cy="26199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03357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B5B81F-D624-B75F-EE4E-570569075957}"/>
              </a:ext>
            </a:extLst>
          </p:cNvPr>
          <p:cNvSpPr>
            <a:spLocks noGrp="1"/>
          </p:cNvSpPr>
          <p:nvPr>
            <p:ph type="title"/>
          </p:nvPr>
        </p:nvSpPr>
        <p:spPr>
          <a:xfrm>
            <a:off x="1640156" y="306333"/>
            <a:ext cx="9923194" cy="1280890"/>
          </a:xfrm>
        </p:spPr>
        <p:txBody>
          <a:bodyPr/>
          <a:lstStyle/>
          <a:p>
            <a:r>
              <a:rPr lang="es-DO" b="1" dirty="0">
                <a:highlight>
                  <a:srgbClr val="000000"/>
                </a:highlight>
              </a:rPr>
              <a:t>16/12/2024: </a:t>
            </a:r>
            <a:r>
              <a:rPr lang="es-DO" b="1" dirty="0"/>
              <a:t>Lanzamiento del operativo de         ¨Navidad Segura y de Paz 2024¨</a:t>
            </a:r>
          </a:p>
        </p:txBody>
      </p:sp>
      <p:sp>
        <p:nvSpPr>
          <p:cNvPr id="3" name="Marcador de contenido 2">
            <a:extLst>
              <a:ext uri="{FF2B5EF4-FFF2-40B4-BE49-F238E27FC236}">
                <a16:creationId xmlns:a16="http://schemas.microsoft.com/office/drawing/2014/main" id="{654E1891-BDB5-F09B-9C70-7215D3B78057}"/>
              </a:ext>
            </a:extLst>
          </p:cNvPr>
          <p:cNvSpPr>
            <a:spLocks noGrp="1"/>
          </p:cNvSpPr>
          <p:nvPr>
            <p:ph idx="1"/>
          </p:nvPr>
        </p:nvSpPr>
        <p:spPr>
          <a:xfrm>
            <a:off x="1640156" y="1540188"/>
            <a:ext cx="4246294" cy="5165411"/>
          </a:xfrm>
        </p:spPr>
        <p:txBody>
          <a:bodyPr>
            <a:normAutofit fontScale="92500" lnSpcReduction="20000"/>
          </a:bodyPr>
          <a:lstStyle/>
          <a:p>
            <a:pPr algn="just"/>
            <a:r>
              <a:rPr lang="es-DO" dirty="0"/>
              <a:t>La gobernadora Rafaela Javier Gomera jugó un papel fundamental en el lanzamiento del operativo "Navidad con Garantía de Paz 2024" en Monte Plata. Como máxima autoridad provincial, encabezó este importante evento junto a otras autoridades locales, demostrando su compromiso </a:t>
            </a:r>
            <a:r>
              <a:rPr lang="es-DO" sz="1700" dirty="0"/>
              <a:t>con</a:t>
            </a:r>
            <a:r>
              <a:rPr lang="es-DO" dirty="0"/>
              <a:t> la seguridad y el bienestar de los ciudadanos durante las festividades. Su presencia no solo sirvió para dar inicio oficial al operativo, sino también para reafirmar el compromiso del gobierno en garantizar un ambiente tranquilo y seguro para todos los monteplatenses. Gomera exhortó a la población a disfrutar de las fiestas de manera responsable y a colaborar con las autoridades para mantener el orden público.</a:t>
            </a:r>
          </a:p>
        </p:txBody>
      </p:sp>
      <p:pic>
        <p:nvPicPr>
          <p:cNvPr id="5" name="Imagen 4">
            <a:extLst>
              <a:ext uri="{FF2B5EF4-FFF2-40B4-BE49-F238E27FC236}">
                <a16:creationId xmlns:a16="http://schemas.microsoft.com/office/drawing/2014/main" id="{4C261AF3-6FE1-FF3F-F938-3294A560E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6450" y="4122893"/>
            <a:ext cx="4076700" cy="2582706"/>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4E0B3936-052C-22D7-00F3-DF26DE902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0" y="1540188"/>
            <a:ext cx="4076700" cy="2617942"/>
          </a:xfrm>
          <a:prstGeom prst="rect">
            <a:avLst/>
          </a:prstGeom>
          <a:ln>
            <a:noFill/>
          </a:ln>
          <a:effectLst>
            <a:outerShdw blurRad="292100" dist="139700" dir="2700000" algn="tl" rotWithShape="0">
              <a:srgbClr val="333333">
                <a:alpha val="65000"/>
              </a:srgbClr>
            </a:outerShdw>
          </a:effectLst>
        </p:spPr>
      </p:pic>
      <p:pic>
        <p:nvPicPr>
          <p:cNvPr id="9" name="Imagen 8">
            <a:extLst>
              <a:ext uri="{FF2B5EF4-FFF2-40B4-BE49-F238E27FC236}">
                <a16:creationId xmlns:a16="http://schemas.microsoft.com/office/drawing/2014/main" id="{5A6C4482-5ED3-D2EC-93A2-355AEF575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3150" y="1515562"/>
            <a:ext cx="2076450" cy="51654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3766790"/>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1205</TotalTime>
  <Words>1741</Words>
  <Application>Microsoft Office PowerPoint</Application>
  <PresentationFormat>Panorámica</PresentationFormat>
  <Paragraphs>45</Paragraphs>
  <Slides>16</Slides>
  <Notes>0</Notes>
  <HiddenSlides>0</HiddenSlides>
  <MMClips>3</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16</vt:i4>
      </vt:variant>
    </vt:vector>
  </HeadingPairs>
  <TitlesOfParts>
    <vt:vector size="27" baseType="lpstr">
      <vt:lpstr>Algerian</vt:lpstr>
      <vt:lpstr>Arial</vt:lpstr>
      <vt:lpstr>Bahnschrift Condensed</vt:lpstr>
      <vt:lpstr>Bookman Old Style</vt:lpstr>
      <vt:lpstr>Century Gothic</vt:lpstr>
      <vt:lpstr>Edwardian Script ITC</vt:lpstr>
      <vt:lpstr>Eras Bold ITC</vt:lpstr>
      <vt:lpstr>Gabriola</vt:lpstr>
      <vt:lpstr>Impact</vt:lpstr>
      <vt:lpstr>Wingdings 3</vt:lpstr>
      <vt:lpstr>Espiral</vt:lpstr>
      <vt:lpstr>       INFORME MENSUAL DEL DEPARTAMENTO DE RELACIONES PUBLICAS Y COMUNICACIONES DE LA GOBERNACION PROVINCIAL DE MONTE PLATA  DICIEMBRE 2024  Licda. Rafaela Javier Gomera Gobernadora Civil De Monte Plata  PREPARADO POR: Lic. Cecilio Berroa Recio (Eddy) Encargado Del Departamento De Prensa  </vt:lpstr>
      <vt:lpstr>02/12/2024: Entrega de Iglesia y Casa Curial en la Comunidad de los Limones, Sabana Grande De Boya Prov. Monte Plata</vt:lpstr>
      <vt:lpstr>03/12/2024: Entrega de 47 millones a Microempresarios en Monte Plata</vt:lpstr>
      <vt:lpstr>12/12/2024: Aguinaldo de la gobernación y sus colaboradores en Monte Plata</vt:lpstr>
      <vt:lpstr>12/12/2024: Almuerzo a Periodistas, Comunicadores y Locutores de la Prov. Monte Plata</vt:lpstr>
      <vt:lpstr>13/12/2024: Inicio entrega de Bonos Navideños en los 5 municipios a Juntas de Vecinos e Iglesia en Bayaguana</vt:lpstr>
      <vt:lpstr>14/12/2024: Entrega de Bonos Navideños a los Párrocos e Iglesias</vt:lpstr>
      <vt:lpstr>15/12/2024: Asamblea-Almuerzo con CAÑICULTORES de la Comunidad de Rincón Cana</vt:lpstr>
      <vt:lpstr>16/12/2024: Lanzamiento del operativo de         ¨Navidad Segura y de Paz 2024¨</vt:lpstr>
      <vt:lpstr>17/12/2024: Entregas de Bonos Navideños a Bomberos, 911, Defensa Civil, Motoconchos, etc.</vt:lpstr>
      <vt:lpstr>19/12/2024: Almuerzo ¨ Sabores de Navidad de PROPEEP¨ en Monte Plata</vt:lpstr>
      <vt:lpstr>24/12/2024: Entrega de Cenas Navideños a Reclusos Preventivos</vt:lpstr>
      <vt:lpstr>24/12/2024: Mensaje de Navidad de nuestra gobernadora Dra. Rafaela Javier Gomera</vt:lpstr>
      <vt:lpstr>31/12/2024: Mensaje de fin de año de nuestra gobernadora  Dra. Rafaela Javier Gomera</vt:lpstr>
      <vt:lpstr>Conclusión del Informe del mes de Diciembre 2024</vt:lpstr>
      <vt:lpstr>Departamento de Relaciones Publicas y Comunicaciones de la Gobernación de Monte Plata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MENSUAL DEL DEPARTAMENTO DE RELACIONES PUBLICAS Y COMUNICACIONES DE LA GOBERNACION PROVINCIAL DE MONTE PLATA  DEL 16 NOVIEMBRE AL 15 DE DICIEMBRE 2024  GOBERNADORA LICDA. RAFAELA JAVIER GOMERA  PREPARADO POR: LIC. CECILIO BERROA RECIO (EDDY)</dc:title>
  <dc:creator>User</dc:creator>
  <cp:lastModifiedBy>Gobernación Provincial Monte Plata</cp:lastModifiedBy>
  <cp:revision>55</cp:revision>
  <dcterms:created xsi:type="dcterms:W3CDTF">2024-12-15T01:27:13Z</dcterms:created>
  <dcterms:modified xsi:type="dcterms:W3CDTF">2025-01-08T16:20:10Z</dcterms:modified>
</cp:coreProperties>
</file>