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sldIdLst>
    <p:sldId id="256" r:id="rId2"/>
    <p:sldId id="257" r:id="rId3"/>
    <p:sldId id="258" r:id="rId4"/>
    <p:sldId id="259" r:id="rId5"/>
    <p:sldId id="260" r:id="rId6"/>
    <p:sldId id="261" r:id="rId7"/>
    <p:sldId id="262" r:id="rId8"/>
    <p:sldId id="264" r:id="rId9"/>
    <p:sldId id="263" r:id="rId10"/>
    <p:sldId id="265" r:id="rId11"/>
    <p:sldId id="266" r:id="rId12"/>
    <p:sldId id="270" r:id="rId13"/>
    <p:sldId id="267" r:id="rId14"/>
    <p:sldId id="268" r:id="rId15"/>
    <p:sldId id="269"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p:scale>
          <a:sx n="75" d="100"/>
          <a:sy n="75" d="100"/>
        </p:scale>
        <p:origin x="540"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558504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pPr/>
              <a:t>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880953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pPr/>
              <a:t>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942264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pPr/>
              <a:t>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27725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pPr/>
              <a:t>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443534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48A87A34-81AB-432B-8DAE-1953F412C126}" type="datetimeFigureOut">
              <a:rPr lang="en-US" smtClean="0"/>
              <a:pPr/>
              <a:t>2/3/2025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679988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48A87A34-81AB-432B-8DAE-1953F412C126}" type="datetimeFigureOut">
              <a:rPr lang="en-US" smtClean="0"/>
              <a:pPr/>
              <a:t>2/3/2025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882130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852542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646612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802343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t>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311677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4003060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Content Placeholder 3"/>
          <p:cNvSpPr>
            <a:spLocks noGrp="1"/>
          </p:cNvSpPr>
          <p:nvPr>
            <p:ph sz="quarter" idx="13"/>
          </p:nvPr>
        </p:nvSpPr>
        <p:spPr>
          <a:xfrm>
            <a:off x="913774" y="3051012"/>
            <a:ext cx="5106027" cy="274018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3" name="Content Placeholder 5"/>
          <p:cNvSpPr>
            <a:spLocks noGrp="1"/>
          </p:cNvSpPr>
          <p:nvPr>
            <p:ph sz="quarter" idx="14"/>
          </p:nvPr>
        </p:nvSpPr>
        <p:spPr>
          <a:xfrm>
            <a:off x="6172200" y="3051012"/>
            <a:ext cx="5105401" cy="274018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2/3/2025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738495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060057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2/3/2025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659778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pPr/>
              <a:t>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883496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742497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2/3/2025</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6829199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4.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4.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reciomp@hotmail.com" TargetMode="External"/><Relationship Id="rId2" Type="http://schemas.openxmlformats.org/officeDocument/2006/relationships/hyperlink" Target="mailto:reciomp@gmail.com" TargetMode="Externa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7.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1.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0.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FFEB042-806D-B85A-1662-CACBCB53343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827149" y="-311992"/>
            <a:ext cx="3621017" cy="2612739"/>
          </a:xfrm>
          <a:prstGeom prst="rect">
            <a:avLst/>
          </a:prstGeom>
          <a:ln>
            <a:noFill/>
          </a:ln>
          <a:effectLst>
            <a:outerShdw blurRad="292100" dist="139700" dir="2700000" algn="tl" rotWithShape="0">
              <a:srgbClr val="333333">
                <a:alpha val="65000"/>
              </a:srgbClr>
            </a:outerShdw>
          </a:effectLst>
        </p:spPr>
      </p:pic>
      <p:sp>
        <p:nvSpPr>
          <p:cNvPr id="9" name="CuadroTexto 8">
            <a:extLst>
              <a:ext uri="{FF2B5EF4-FFF2-40B4-BE49-F238E27FC236}">
                <a16:creationId xmlns:a16="http://schemas.microsoft.com/office/drawing/2014/main" id="{BDBE65FD-1F25-979E-1438-F10EC6697161}"/>
              </a:ext>
            </a:extLst>
          </p:cNvPr>
          <p:cNvSpPr txBox="1"/>
          <p:nvPr/>
        </p:nvSpPr>
        <p:spPr>
          <a:xfrm>
            <a:off x="988142" y="1725561"/>
            <a:ext cx="9955161" cy="3939540"/>
          </a:xfrm>
          <a:prstGeom prst="rect">
            <a:avLst/>
          </a:prstGeom>
          <a:noFill/>
        </p:spPr>
        <p:txBody>
          <a:bodyPr wrap="square">
            <a:spAutoFit/>
          </a:bodyPr>
          <a:lstStyle/>
          <a:p>
            <a:pPr algn="ctr"/>
            <a:endParaRPr lang="es-DO" sz="1800" b="1" cap="none" dirty="0">
              <a:solidFill>
                <a:schemeClr val="accent1"/>
              </a:solidFill>
            </a:endParaRPr>
          </a:p>
          <a:p>
            <a:pPr algn="ctr"/>
            <a:r>
              <a:rPr lang="es-DO" sz="1800" b="1" cap="none" dirty="0">
                <a:solidFill>
                  <a:schemeClr val="accent1"/>
                </a:solidFill>
              </a:rPr>
              <a:t>INFORME MENSUAL DEL DEPARTAMENTO DE RELACIONES PUBLICAS Y COMUNICACIONES DE LA GOBERNACION PROVINCIAL DE MONTE PLATA</a:t>
            </a:r>
            <a:br>
              <a:rPr lang="es-DO" sz="1800" b="1" dirty="0">
                <a:solidFill>
                  <a:schemeClr val="accent1">
                    <a:lumMod val="50000"/>
                  </a:schemeClr>
                </a:solidFill>
              </a:rPr>
            </a:br>
            <a:r>
              <a:rPr lang="es-DO" sz="2400" b="1" dirty="0">
                <a:solidFill>
                  <a:schemeClr val="accent1">
                    <a:lumMod val="50000"/>
                  </a:schemeClr>
                </a:solidFill>
                <a:latin typeface="Gabriola" panose="04040605051002020D02" pitchFamily="82" charset="0"/>
              </a:rPr>
              <a:t>ENERO </a:t>
            </a:r>
            <a:r>
              <a:rPr lang="es-DO" sz="4000" b="1" dirty="0">
                <a:solidFill>
                  <a:schemeClr val="accent1">
                    <a:lumMod val="50000"/>
                  </a:schemeClr>
                </a:solidFill>
                <a:latin typeface="Gabriola" panose="04040605051002020D02" pitchFamily="82" charset="0"/>
              </a:rPr>
              <a:t>2025</a:t>
            </a:r>
            <a:r>
              <a:rPr lang="es-DO" sz="2400" b="1" cap="none" dirty="0">
                <a:solidFill>
                  <a:srgbClr val="0070C0"/>
                </a:solidFill>
                <a:highlight>
                  <a:srgbClr val="00FFFF"/>
                </a:highlight>
                <a:latin typeface="Algerian" panose="04020705040A02060702" pitchFamily="82" charset="0"/>
              </a:rPr>
              <a:t> </a:t>
            </a:r>
            <a:br>
              <a:rPr lang="es-DO" sz="2400" b="1" cap="none" dirty="0">
                <a:solidFill>
                  <a:srgbClr val="0070C0"/>
                </a:solidFill>
                <a:highlight>
                  <a:srgbClr val="00FFFF"/>
                </a:highlight>
                <a:latin typeface="Algerian" panose="04020705040A02060702" pitchFamily="82" charset="0"/>
              </a:rPr>
            </a:br>
            <a:r>
              <a:rPr lang="es-DO" sz="4800" b="1" u="sng" cap="none" dirty="0">
                <a:solidFill>
                  <a:srgbClr val="0070C0"/>
                </a:solidFill>
                <a:latin typeface="Edwardian Script ITC" panose="030303020407070D0804" pitchFamily="66" charset="0"/>
              </a:rPr>
              <a:t>Licda. Rafaela Javier Gomera</a:t>
            </a:r>
            <a:br>
              <a:rPr lang="es-DO" b="1" cap="none" dirty="0">
                <a:solidFill>
                  <a:srgbClr val="0070C0"/>
                </a:solidFill>
                <a:highlight>
                  <a:srgbClr val="00FFFF"/>
                </a:highlight>
                <a:latin typeface="Edwardian Script ITC" panose="030303020407070D0804" pitchFamily="66" charset="0"/>
              </a:rPr>
            </a:br>
            <a:r>
              <a:rPr lang="es-DO" sz="1800" dirty="0">
                <a:solidFill>
                  <a:srgbClr val="0070C0"/>
                </a:solidFill>
                <a:latin typeface="Eras Bold ITC" panose="020B0907030504020204" pitchFamily="34" charset="0"/>
              </a:rPr>
              <a:t>Gobernadora Civil De Monte Plata</a:t>
            </a:r>
            <a:br>
              <a:rPr lang="es-DO" sz="1800" b="1" dirty="0">
                <a:solidFill>
                  <a:schemeClr val="accent1">
                    <a:lumMod val="50000"/>
                  </a:schemeClr>
                </a:solidFill>
              </a:rPr>
            </a:br>
            <a:br>
              <a:rPr lang="es-DO" sz="1800" b="1" dirty="0">
                <a:solidFill>
                  <a:schemeClr val="accent1">
                    <a:lumMod val="50000"/>
                  </a:schemeClr>
                </a:solidFill>
              </a:rPr>
            </a:br>
            <a:r>
              <a:rPr lang="es-DO" sz="1800" b="1" u="sng" dirty="0">
                <a:solidFill>
                  <a:srgbClr val="002060"/>
                </a:solidFill>
              </a:rPr>
              <a:t>PREPARADO POR: </a:t>
            </a:r>
            <a:r>
              <a:rPr lang="es-DO" sz="3600" b="1" u="sng" cap="none" dirty="0">
                <a:solidFill>
                  <a:srgbClr val="002060"/>
                </a:solidFill>
                <a:latin typeface="Edwardian Script ITC" panose="030303020407070D0804" pitchFamily="66" charset="0"/>
              </a:rPr>
              <a:t>Lic. Cecilio Berroa Recio (Eddy)</a:t>
            </a:r>
            <a:br>
              <a:rPr lang="es-DO" sz="2000" b="1" u="sng" cap="none" dirty="0">
                <a:solidFill>
                  <a:srgbClr val="002060"/>
                </a:solidFill>
              </a:rPr>
            </a:br>
            <a:r>
              <a:rPr lang="es-DO" b="1" cap="none" dirty="0">
                <a:solidFill>
                  <a:srgbClr val="002060"/>
                </a:solidFill>
                <a:latin typeface="Arial" panose="020B0604020202020204" pitchFamily="34" charset="0"/>
                <a:cs typeface="Arial" panose="020B0604020202020204" pitchFamily="34" charset="0"/>
              </a:rPr>
              <a:t>Encargado Del Departamento De Prensa </a:t>
            </a:r>
            <a:br>
              <a:rPr lang="es-DO" sz="1400" b="1" u="sng" cap="none" dirty="0">
                <a:solidFill>
                  <a:srgbClr val="002060"/>
                </a:solidFill>
              </a:rPr>
            </a:br>
            <a:endParaRPr lang="es-DO" dirty="0"/>
          </a:p>
        </p:txBody>
      </p:sp>
      <p:pic>
        <p:nvPicPr>
          <p:cNvPr id="11" name="Imagen 10">
            <a:extLst>
              <a:ext uri="{FF2B5EF4-FFF2-40B4-BE49-F238E27FC236}">
                <a16:creationId xmlns:a16="http://schemas.microsoft.com/office/drawing/2014/main" id="{F2CDA2F4-F573-63DB-949E-810826DBE9A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flipH="1">
            <a:off x="-589937" y="1777898"/>
            <a:ext cx="3677268" cy="4270376"/>
          </a:xfrm>
          <a:prstGeom prst="rect">
            <a:avLst/>
          </a:prstGeom>
        </p:spPr>
      </p:pic>
    </p:spTree>
    <p:extLst>
      <p:ext uri="{BB962C8B-B14F-4D97-AF65-F5344CB8AC3E}">
        <p14:creationId xmlns:p14="http://schemas.microsoft.com/office/powerpoint/2010/main" val="24369245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C0D59E-18F9-757A-1FC1-57B93CEC49FF}"/>
              </a:ext>
            </a:extLst>
          </p:cNvPr>
          <p:cNvSpPr>
            <a:spLocks noGrp="1"/>
          </p:cNvSpPr>
          <p:nvPr>
            <p:ph type="title"/>
          </p:nvPr>
        </p:nvSpPr>
        <p:spPr>
          <a:xfrm>
            <a:off x="913776" y="618517"/>
            <a:ext cx="2618581" cy="1596177"/>
          </a:xfrm>
        </p:spPr>
        <p:txBody>
          <a:bodyPr>
            <a:normAutofit fontScale="90000"/>
          </a:bodyPr>
          <a:lstStyle/>
          <a:p>
            <a:r>
              <a:rPr lang="es-DO" sz="2800" b="1" cap="non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FECHA: LUNES 27 DE ENERO 2025 MONTE PLATA</a:t>
            </a:r>
          </a:p>
        </p:txBody>
      </p:sp>
      <p:sp>
        <p:nvSpPr>
          <p:cNvPr id="3" name="Marcador de contenido 2">
            <a:extLst>
              <a:ext uri="{FF2B5EF4-FFF2-40B4-BE49-F238E27FC236}">
                <a16:creationId xmlns:a16="http://schemas.microsoft.com/office/drawing/2014/main" id="{AFEE8E44-5843-F345-CFC7-619F766895E2}"/>
              </a:ext>
            </a:extLst>
          </p:cNvPr>
          <p:cNvSpPr>
            <a:spLocks noGrp="1"/>
          </p:cNvSpPr>
          <p:nvPr>
            <p:ph sz="quarter" idx="13"/>
          </p:nvPr>
        </p:nvSpPr>
        <p:spPr>
          <a:xfrm>
            <a:off x="7420618" y="2367092"/>
            <a:ext cx="4319098" cy="3945218"/>
          </a:xfrm>
        </p:spPr>
        <p:txBody>
          <a:bodyPr>
            <a:normAutofit fontScale="77500" lnSpcReduction="20000"/>
          </a:bodyPr>
          <a:lstStyle/>
          <a:p>
            <a:pPr marL="0" indent="0" algn="just">
              <a:buNone/>
            </a:pPr>
            <a:r>
              <a:rPr lang="es-DO" sz="1800" b="1" cap="none"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La gobernadora de Monte Plata, Rafaela Javier Gomera, diá inicios a un operativo de renovación de licencias de conducir en Bayaguana, extendiéndose hasta el 31 de enero de 2025. La iniciativa, en colaboración con el INTRANT, busca facilitar el acceso a este servicio esencial para promover la seguridad vial en la región. La gobernadora destacó el compromiso de brindar servicios para mejorar la calidad de vida de los ciudadanos y promover una cultura vial responsable. Las unidades móviles del INTRANT estarán ubicadas en el parque Dr. José Francisco Peña Gómez, ofreciendo renovación de licencias, exámenes prácticos, duplicados y trámites para motociclistas, en horario de 8:00 am a 3:00 pm. La gobernadora instó a los conductores a aprovechar esta oportunidad para regularizar su situación y contribuir a un tránsito más seguro en Monte Plata.</a:t>
            </a:r>
          </a:p>
        </p:txBody>
      </p:sp>
      <p:pic>
        <p:nvPicPr>
          <p:cNvPr id="4" name="Imagen 3">
            <a:extLst>
              <a:ext uri="{FF2B5EF4-FFF2-40B4-BE49-F238E27FC236}">
                <a16:creationId xmlns:a16="http://schemas.microsoft.com/office/drawing/2014/main" id="{9FB06866-08C3-34DB-5025-9BA44B0580D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324024" y="-626567"/>
            <a:ext cx="3543951" cy="3328310"/>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FC7F9C61-255B-F6DE-AE0C-89FA5DBC3EFC}"/>
              </a:ext>
            </a:extLst>
          </p:cNvPr>
          <p:cNvPicPr>
            <a:picLocks noChangeAspect="1"/>
          </p:cNvPicPr>
          <p:nvPr/>
        </p:nvPicPr>
        <p:blipFill>
          <a:blip r:embed="rId4"/>
          <a:stretch>
            <a:fillRect/>
          </a:stretch>
        </p:blipFill>
        <p:spPr>
          <a:xfrm>
            <a:off x="153622" y="2064774"/>
            <a:ext cx="4286864" cy="32446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B51D4973-75DB-FC93-4176-43A3CD2E27D5}"/>
              </a:ext>
            </a:extLst>
          </p:cNvPr>
          <p:cNvPicPr>
            <a:picLocks noChangeAspect="1"/>
          </p:cNvPicPr>
          <p:nvPr/>
        </p:nvPicPr>
        <p:blipFill>
          <a:blip r:embed="rId5"/>
          <a:stretch>
            <a:fillRect/>
          </a:stretch>
        </p:blipFill>
        <p:spPr>
          <a:xfrm>
            <a:off x="3979713" y="2121955"/>
            <a:ext cx="3440906" cy="1756682"/>
          </a:xfrm>
          <a:prstGeom prst="ellipse">
            <a:avLst/>
          </a:prstGeom>
          <a:ln>
            <a:noFill/>
          </a:ln>
          <a:effectLst>
            <a:softEdge rad="112500"/>
          </a:effectLst>
        </p:spPr>
      </p:pic>
      <p:pic>
        <p:nvPicPr>
          <p:cNvPr id="10" name="Imagen 9">
            <a:extLst>
              <a:ext uri="{FF2B5EF4-FFF2-40B4-BE49-F238E27FC236}">
                <a16:creationId xmlns:a16="http://schemas.microsoft.com/office/drawing/2014/main" id="{0F9558D7-963F-9B4C-1CC1-922260126E47}"/>
              </a:ext>
            </a:extLst>
          </p:cNvPr>
          <p:cNvPicPr>
            <a:picLocks noChangeAspect="1"/>
          </p:cNvPicPr>
          <p:nvPr/>
        </p:nvPicPr>
        <p:blipFill>
          <a:blip r:embed="rId6"/>
          <a:stretch>
            <a:fillRect/>
          </a:stretch>
        </p:blipFill>
        <p:spPr>
          <a:xfrm>
            <a:off x="3746090" y="3926023"/>
            <a:ext cx="3674528" cy="2659108"/>
          </a:xfrm>
          <a:prstGeom prst="ellipse">
            <a:avLst/>
          </a:prstGeom>
          <a:ln>
            <a:noFill/>
          </a:ln>
          <a:effectLst>
            <a:softEdge rad="112500"/>
          </a:effectLst>
        </p:spPr>
      </p:pic>
      <p:pic>
        <p:nvPicPr>
          <p:cNvPr id="12" name="Imagen 11">
            <a:extLst>
              <a:ext uri="{FF2B5EF4-FFF2-40B4-BE49-F238E27FC236}">
                <a16:creationId xmlns:a16="http://schemas.microsoft.com/office/drawing/2014/main" id="{579B4F25-2B5E-D2B5-200C-9CA47EE25607}"/>
              </a:ext>
            </a:extLst>
          </p:cNvPr>
          <p:cNvPicPr>
            <a:picLocks noChangeAspect="1"/>
          </p:cNvPicPr>
          <p:nvPr/>
        </p:nvPicPr>
        <p:blipFill>
          <a:blip r:embed="rId7"/>
          <a:stretch>
            <a:fillRect/>
          </a:stretch>
        </p:blipFill>
        <p:spPr>
          <a:xfrm>
            <a:off x="153622" y="4207690"/>
            <a:ext cx="3826090" cy="23774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405800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4401DF-D22E-EE84-02A7-A9DAAB39112C}"/>
              </a:ext>
            </a:extLst>
          </p:cNvPr>
          <p:cNvSpPr>
            <a:spLocks noGrp="1"/>
          </p:cNvSpPr>
          <p:nvPr>
            <p:ph type="title"/>
          </p:nvPr>
        </p:nvSpPr>
        <p:spPr>
          <a:xfrm>
            <a:off x="913776" y="618517"/>
            <a:ext cx="3053540" cy="1596177"/>
          </a:xfrm>
        </p:spPr>
        <p:txBody>
          <a:bodyPr>
            <a:normAutofit/>
          </a:bodyPr>
          <a:lstStyle/>
          <a:p>
            <a:r>
              <a:rPr lang="es-DO" sz="2800" b="1" cap="non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FECHA: JUEVES 30 DE ENERO 2025 YAMASA</a:t>
            </a:r>
          </a:p>
        </p:txBody>
      </p:sp>
      <p:sp>
        <p:nvSpPr>
          <p:cNvPr id="3" name="Marcador de contenido 2">
            <a:extLst>
              <a:ext uri="{FF2B5EF4-FFF2-40B4-BE49-F238E27FC236}">
                <a16:creationId xmlns:a16="http://schemas.microsoft.com/office/drawing/2014/main" id="{593B95EC-0F77-F3BD-1785-43DF8CC1581F}"/>
              </a:ext>
            </a:extLst>
          </p:cNvPr>
          <p:cNvSpPr>
            <a:spLocks noGrp="1"/>
          </p:cNvSpPr>
          <p:nvPr>
            <p:ph sz="quarter" idx="13"/>
          </p:nvPr>
        </p:nvSpPr>
        <p:spPr>
          <a:xfrm>
            <a:off x="3258769" y="2470330"/>
            <a:ext cx="5182226" cy="3424107"/>
          </a:xfrm>
        </p:spPr>
        <p:txBody>
          <a:bodyPr>
            <a:normAutofit fontScale="62500" lnSpcReduction="20000"/>
          </a:bodyPr>
          <a:lstStyle/>
          <a:p>
            <a:pPr marL="0" indent="0" algn="just">
              <a:buNone/>
            </a:pPr>
            <a:r>
              <a:rPr lang="es-DO" cap="none" dirty="0">
                <a:ln w="0"/>
                <a:effectLst>
                  <a:outerShdw blurRad="38100" dist="19050" dir="2700000" algn="tl" rotWithShape="0">
                    <a:schemeClr val="dk1">
                      <a:alpha val="40000"/>
                    </a:schemeClr>
                  </a:outerShdw>
                </a:effectLst>
              </a:rPr>
              <a:t>La gobernadora de Monte Plata, Rafaela Javier Gomera, ha demostrado un liderazgo activo y comprometido con el desarrollo de su provincia. Su reciente supervisión de obras en diversos municipios resalta su enfoque en mejorar la calidad de vida de los monteplatenses. Desde la supervisión de mejoras en centros educativos, como la histórica escuela Pantaleón Castillo, hasta el seguimiento de proyectos de infraestructura vial, como el Desvío de Máquinas Pesadas en Monte Plata y el programa de asfaltado en Yamasá, la gobernadora ha mostrado un interés genuino en el progreso de su comunidad. Su participación en operativos de renovación de licencias para motocicletas y su diálogo abierto con la comunidad educativa, como en la escuela José del Carmen Ramírez, evidencian su disposición para abordar las necesidades de sus ciudadanos de manera integral. La gobernadora Javier Gomera se ha convertido en una figura clave en la gestión y el desarrollo de Monte Plata, trabajando en conjunto con el gobierno central y las autoridades locales para construir un futuro mejor para todos sus habitantes.</a:t>
            </a:r>
          </a:p>
        </p:txBody>
      </p:sp>
      <p:pic>
        <p:nvPicPr>
          <p:cNvPr id="4" name="Imagen 3">
            <a:extLst>
              <a:ext uri="{FF2B5EF4-FFF2-40B4-BE49-F238E27FC236}">
                <a16:creationId xmlns:a16="http://schemas.microsoft.com/office/drawing/2014/main" id="{8D694429-1914-F803-DE8C-ADCD6D18922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65197" y="-545075"/>
            <a:ext cx="3660980" cy="3438218"/>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140819BC-0447-D24B-EF6B-579B0A4697A4}"/>
              </a:ext>
            </a:extLst>
          </p:cNvPr>
          <p:cNvPicPr>
            <a:picLocks noChangeAspect="1"/>
          </p:cNvPicPr>
          <p:nvPr/>
        </p:nvPicPr>
        <p:blipFill>
          <a:blip r:embed="rId4"/>
          <a:stretch>
            <a:fillRect/>
          </a:stretch>
        </p:blipFill>
        <p:spPr>
          <a:xfrm>
            <a:off x="110326" y="2470330"/>
            <a:ext cx="3148443" cy="4006669"/>
          </a:xfrm>
          <a:prstGeom prst="rect">
            <a:avLst/>
          </a:prstGeom>
        </p:spPr>
      </p:pic>
      <p:pic>
        <p:nvPicPr>
          <p:cNvPr id="8" name="Imagen 7">
            <a:extLst>
              <a:ext uri="{FF2B5EF4-FFF2-40B4-BE49-F238E27FC236}">
                <a16:creationId xmlns:a16="http://schemas.microsoft.com/office/drawing/2014/main" id="{E7907B82-2CEF-3F99-4F64-8C02250E9125}"/>
              </a:ext>
            </a:extLst>
          </p:cNvPr>
          <p:cNvPicPr>
            <a:picLocks noChangeAspect="1"/>
          </p:cNvPicPr>
          <p:nvPr/>
        </p:nvPicPr>
        <p:blipFill>
          <a:blip r:embed="rId5"/>
          <a:stretch>
            <a:fillRect/>
          </a:stretch>
        </p:blipFill>
        <p:spPr>
          <a:xfrm>
            <a:off x="8440994" y="2462517"/>
            <a:ext cx="3640679" cy="2274583"/>
          </a:xfrm>
          <a:prstGeom prst="rect">
            <a:avLst/>
          </a:prstGeom>
        </p:spPr>
      </p:pic>
      <p:pic>
        <p:nvPicPr>
          <p:cNvPr id="10" name="Imagen 9">
            <a:extLst>
              <a:ext uri="{FF2B5EF4-FFF2-40B4-BE49-F238E27FC236}">
                <a16:creationId xmlns:a16="http://schemas.microsoft.com/office/drawing/2014/main" id="{EF5FCB09-0862-D8AE-E17C-654D9843BB33}"/>
              </a:ext>
            </a:extLst>
          </p:cNvPr>
          <p:cNvPicPr>
            <a:picLocks noChangeAspect="1"/>
          </p:cNvPicPr>
          <p:nvPr/>
        </p:nvPicPr>
        <p:blipFill>
          <a:blip r:embed="rId6"/>
          <a:stretch>
            <a:fillRect/>
          </a:stretch>
        </p:blipFill>
        <p:spPr>
          <a:xfrm>
            <a:off x="8440994" y="4737099"/>
            <a:ext cx="3684437" cy="1739899"/>
          </a:xfrm>
          <a:prstGeom prst="rect">
            <a:avLst/>
          </a:prstGeom>
        </p:spPr>
      </p:pic>
    </p:spTree>
    <p:extLst>
      <p:ext uri="{BB962C8B-B14F-4D97-AF65-F5344CB8AC3E}">
        <p14:creationId xmlns:p14="http://schemas.microsoft.com/office/powerpoint/2010/main" val="3971015046"/>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123DF8-9FAD-4AD1-1C45-1F24C24A04C2}"/>
              </a:ext>
            </a:extLst>
          </p:cNvPr>
          <p:cNvSpPr>
            <a:spLocks noGrp="1"/>
          </p:cNvSpPr>
          <p:nvPr>
            <p:ph type="title"/>
          </p:nvPr>
        </p:nvSpPr>
        <p:spPr>
          <a:xfrm>
            <a:off x="913775" y="618517"/>
            <a:ext cx="2769225" cy="1083283"/>
          </a:xfrm>
        </p:spPr>
        <p:txBody>
          <a:bodyPr>
            <a:noAutofit/>
          </a:bodyPr>
          <a:lstStyle/>
          <a:p>
            <a:r>
              <a:rPr lang="es-DO" sz="2400" b="1" cap="non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FECHA: JUEVES 30 DE ENERO 2025 MONTE PLATA</a:t>
            </a:r>
            <a:endParaRPr lang="es-DO" sz="2400" dirty="0"/>
          </a:p>
        </p:txBody>
      </p:sp>
      <p:sp>
        <p:nvSpPr>
          <p:cNvPr id="3" name="Marcador de contenido 2">
            <a:extLst>
              <a:ext uri="{FF2B5EF4-FFF2-40B4-BE49-F238E27FC236}">
                <a16:creationId xmlns:a16="http://schemas.microsoft.com/office/drawing/2014/main" id="{6E0C8747-52ED-F4E1-7A64-3F08DEC97A62}"/>
              </a:ext>
            </a:extLst>
          </p:cNvPr>
          <p:cNvSpPr>
            <a:spLocks noGrp="1"/>
          </p:cNvSpPr>
          <p:nvPr>
            <p:ph sz="quarter" idx="13"/>
          </p:nvPr>
        </p:nvSpPr>
        <p:spPr>
          <a:xfrm>
            <a:off x="8127374" y="1906110"/>
            <a:ext cx="3899526" cy="4393092"/>
          </a:xfrm>
        </p:spPr>
        <p:txBody>
          <a:bodyPr>
            <a:normAutofit fontScale="70000" lnSpcReduction="20000"/>
          </a:bodyPr>
          <a:lstStyle/>
          <a:p>
            <a:pPr marL="0" indent="0" algn="just">
              <a:buNone/>
            </a:pPr>
            <a:r>
              <a:rPr lang="es-DO" cap="none" dirty="0"/>
              <a:t>La gobernadora de Monte Plata, Rafaela Javier gomera, recibió con entusiasmo a un grupo de jóvenes innovadores del equipo ASTROBOSCO del colegio Don Bosco. Esta visita tuvo como objetivo compartir experiencias y conocimientos en robótica espacial con estudiantes de la provincia, fomentando el interés por la ciencia y la tecnología. La gobernadora expresó su admiración por estos jóvenes emprendedores y resaltó la importancia de iniciativas como ASTROBOSCO para el desarrollo del país. Durante el encuentro, la gobernadora destacó el compromiso del gobierno de apoyar proyectos que promuevan la educación y la investigación científica. Los jóvenes de ASTROBOSCO compartieron sus experiencias y conocimientos con estudiantes de varios centros educativos, mostrando los avances de su proyecto y motivando a los estudiantes a desarrollar sus propias ideas. </a:t>
            </a:r>
          </a:p>
        </p:txBody>
      </p:sp>
      <p:pic>
        <p:nvPicPr>
          <p:cNvPr id="4" name="Imagen 3">
            <a:extLst>
              <a:ext uri="{FF2B5EF4-FFF2-40B4-BE49-F238E27FC236}">
                <a16:creationId xmlns:a16="http://schemas.microsoft.com/office/drawing/2014/main" id="{323D9393-8314-2CC4-3A60-C80B908139D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583855" y="-591258"/>
            <a:ext cx="3024290" cy="284026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29F450E8-8C47-461B-DFC2-AA032F98086B}"/>
              </a:ext>
            </a:extLst>
          </p:cNvPr>
          <p:cNvPicPr>
            <a:picLocks noChangeAspect="1"/>
          </p:cNvPicPr>
          <p:nvPr/>
        </p:nvPicPr>
        <p:blipFill>
          <a:blip r:embed="rId4"/>
          <a:stretch>
            <a:fillRect/>
          </a:stretch>
        </p:blipFill>
        <p:spPr>
          <a:xfrm>
            <a:off x="165100" y="1906110"/>
            <a:ext cx="5029200" cy="45581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186E02C3-F897-C856-1314-3581272060C2}"/>
              </a:ext>
            </a:extLst>
          </p:cNvPr>
          <p:cNvPicPr>
            <a:picLocks noChangeAspect="1"/>
          </p:cNvPicPr>
          <p:nvPr/>
        </p:nvPicPr>
        <p:blipFill>
          <a:blip r:embed="rId5"/>
          <a:stretch>
            <a:fillRect/>
          </a:stretch>
        </p:blipFill>
        <p:spPr>
          <a:xfrm>
            <a:off x="5194300" y="4608990"/>
            <a:ext cx="2933074" cy="17557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a:extLst>
              <a:ext uri="{FF2B5EF4-FFF2-40B4-BE49-F238E27FC236}">
                <a16:creationId xmlns:a16="http://schemas.microsoft.com/office/drawing/2014/main" id="{D94C9CDB-C7EE-5FD9-B73A-1C757EB4ADEB}"/>
              </a:ext>
            </a:extLst>
          </p:cNvPr>
          <p:cNvPicPr>
            <a:picLocks noChangeAspect="1"/>
          </p:cNvPicPr>
          <p:nvPr/>
        </p:nvPicPr>
        <p:blipFill>
          <a:blip r:embed="rId6"/>
          <a:stretch>
            <a:fillRect/>
          </a:stretch>
        </p:blipFill>
        <p:spPr>
          <a:xfrm>
            <a:off x="5194301" y="1906110"/>
            <a:ext cx="2933073" cy="27028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6048291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59B897D-72FC-84B5-72ED-E9721F083A97}"/>
              </a:ext>
            </a:extLst>
          </p:cNvPr>
          <p:cNvSpPr>
            <a:spLocks noGrp="1"/>
          </p:cNvSpPr>
          <p:nvPr>
            <p:ph sz="quarter" idx="13"/>
          </p:nvPr>
        </p:nvSpPr>
        <p:spPr>
          <a:xfrm>
            <a:off x="4419975" y="2360037"/>
            <a:ext cx="3351423" cy="4155063"/>
          </a:xfrm>
        </p:spPr>
        <p:txBody>
          <a:bodyPr>
            <a:normAutofit lnSpcReduction="10000"/>
          </a:bodyPr>
          <a:lstStyle/>
          <a:p>
            <a:pPr marL="0" indent="0" algn="just">
              <a:buNone/>
            </a:pPr>
            <a:r>
              <a:rPr lang="es-DO" sz="1200" cap="none" dirty="0">
                <a:ln w="0"/>
                <a:effectLst>
                  <a:outerShdw blurRad="38100" dist="19050" dir="2700000" algn="tl" rotWithShape="0">
                    <a:schemeClr val="dk1">
                      <a:alpha val="40000"/>
                    </a:schemeClr>
                  </a:outerShdw>
                </a:effectLst>
              </a:rPr>
              <a:t>La gobernadora de monte plata, Rafaela Javier gomera, asistió al inicio de los trabajos de reconstrucción del Play de béisbol de los botados de Yamasá, un proyecto del ministerio de deportes con una inversión de RD$ 19,832,348.17 pesos. En este evento, la gobernadora estuvo acompañada por el ministro de deportes, Kelvin Antonio Cruz Cáceres, así como por otras destacadas personalidades. Tanto el ministro Cruz como la gobernadora Javier Gomera resaltaron la importancia de esta obra para la comunidad de Yamasá y para el desarrollo del deporte en la provincia. La gobernadora expresó su agradecimiento al ministro de deportes por tomar en cuenta a Monte Plata para este importante proyecto y manifestó su confianza en que este play de béisbol será un espacio de encuentro y sano esparcimiento para todos los habitantes de Yamasá. La obra de reconstrucción estará a cargo de la constructora Bonéh SRL.</a:t>
            </a:r>
          </a:p>
        </p:txBody>
      </p:sp>
      <p:pic>
        <p:nvPicPr>
          <p:cNvPr id="4" name="Imagen 3">
            <a:extLst>
              <a:ext uri="{FF2B5EF4-FFF2-40B4-BE49-F238E27FC236}">
                <a16:creationId xmlns:a16="http://schemas.microsoft.com/office/drawing/2014/main" id="{9F71FB55-FEA2-3662-1153-F25BE004886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65197" y="-652308"/>
            <a:ext cx="3660980" cy="3438218"/>
          </a:xfrm>
          <a:prstGeom prst="rect">
            <a:avLst/>
          </a:prstGeom>
          <a:ln>
            <a:noFill/>
          </a:ln>
          <a:effectLst>
            <a:outerShdw blurRad="292100" dist="139700" dir="2700000" algn="tl" rotWithShape="0">
              <a:srgbClr val="333333">
                <a:alpha val="65000"/>
              </a:srgbClr>
            </a:outerShdw>
          </a:effectLst>
        </p:spPr>
      </p:pic>
      <p:sp>
        <p:nvSpPr>
          <p:cNvPr id="5" name="Título 1">
            <a:extLst>
              <a:ext uri="{FF2B5EF4-FFF2-40B4-BE49-F238E27FC236}">
                <a16:creationId xmlns:a16="http://schemas.microsoft.com/office/drawing/2014/main" id="{95BA15C4-9560-1132-19AE-3D3950316C31}"/>
              </a:ext>
            </a:extLst>
          </p:cNvPr>
          <p:cNvSpPr>
            <a:spLocks noGrp="1"/>
          </p:cNvSpPr>
          <p:nvPr>
            <p:ph type="title"/>
          </p:nvPr>
        </p:nvSpPr>
        <p:spPr>
          <a:xfrm>
            <a:off x="914400" y="619125"/>
            <a:ext cx="2772697" cy="1595438"/>
          </a:xfrm>
        </p:spPr>
        <p:txBody>
          <a:bodyPr>
            <a:normAutofit/>
          </a:bodyPr>
          <a:lstStyle/>
          <a:p>
            <a:r>
              <a:rPr lang="es-DO" sz="2800" b="1" cap="non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FECHA: VIERNES 31 DE ENERO 2025</a:t>
            </a:r>
          </a:p>
        </p:txBody>
      </p:sp>
      <p:pic>
        <p:nvPicPr>
          <p:cNvPr id="6" name="Imagen 5">
            <a:extLst>
              <a:ext uri="{FF2B5EF4-FFF2-40B4-BE49-F238E27FC236}">
                <a16:creationId xmlns:a16="http://schemas.microsoft.com/office/drawing/2014/main" id="{12379D64-9796-2559-8129-9B0650125A29}"/>
              </a:ext>
            </a:extLst>
          </p:cNvPr>
          <p:cNvPicPr>
            <a:picLocks noChangeAspect="1"/>
          </p:cNvPicPr>
          <p:nvPr/>
        </p:nvPicPr>
        <p:blipFill>
          <a:blip r:embed="rId4"/>
          <a:stretch>
            <a:fillRect/>
          </a:stretch>
        </p:blipFill>
        <p:spPr>
          <a:xfrm>
            <a:off x="127000" y="2422631"/>
            <a:ext cx="4292975" cy="22208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magen 7">
            <a:extLst>
              <a:ext uri="{FF2B5EF4-FFF2-40B4-BE49-F238E27FC236}">
                <a16:creationId xmlns:a16="http://schemas.microsoft.com/office/drawing/2014/main" id="{CCE0148B-B83B-C102-FBA0-FBDCCE0BF861}"/>
              </a:ext>
            </a:extLst>
          </p:cNvPr>
          <p:cNvPicPr>
            <a:picLocks noChangeAspect="1"/>
          </p:cNvPicPr>
          <p:nvPr/>
        </p:nvPicPr>
        <p:blipFill>
          <a:blip r:embed="rId5"/>
          <a:stretch>
            <a:fillRect/>
          </a:stretch>
        </p:blipFill>
        <p:spPr>
          <a:xfrm flipH="1">
            <a:off x="7744808" y="2214564"/>
            <a:ext cx="4292975" cy="2428876"/>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A603230B-E6BC-8C4D-DCDD-BA18228E76A6}"/>
              </a:ext>
            </a:extLst>
          </p:cNvPr>
          <p:cNvPicPr>
            <a:picLocks noChangeAspect="1"/>
          </p:cNvPicPr>
          <p:nvPr/>
        </p:nvPicPr>
        <p:blipFill>
          <a:blip r:embed="rId6"/>
          <a:stretch>
            <a:fillRect/>
          </a:stretch>
        </p:blipFill>
        <p:spPr>
          <a:xfrm>
            <a:off x="126999" y="4569701"/>
            <a:ext cx="4292976" cy="22240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Imagen 11">
            <a:extLst>
              <a:ext uri="{FF2B5EF4-FFF2-40B4-BE49-F238E27FC236}">
                <a16:creationId xmlns:a16="http://schemas.microsoft.com/office/drawing/2014/main" id="{30CCED87-9BF1-CAE0-4CE9-6015CEF46033}"/>
              </a:ext>
            </a:extLst>
          </p:cNvPr>
          <p:cNvPicPr>
            <a:picLocks noChangeAspect="1"/>
          </p:cNvPicPr>
          <p:nvPr/>
        </p:nvPicPr>
        <p:blipFill>
          <a:blip r:embed="rId7"/>
          <a:stretch>
            <a:fillRect/>
          </a:stretch>
        </p:blipFill>
        <p:spPr>
          <a:xfrm>
            <a:off x="7744808" y="4643439"/>
            <a:ext cx="4292974" cy="20171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6572314"/>
      </p:ext>
    </p:extLst>
  </p:cSld>
  <p:clrMapOvr>
    <a:masterClrMapping/>
  </p:clrMapOvr>
  <p:transition spd="slow">
    <p:wheel spokes="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1BD5B9-002A-775B-EA3F-5A9796BF4294}"/>
              </a:ext>
            </a:extLst>
          </p:cNvPr>
          <p:cNvSpPr>
            <a:spLocks noGrp="1"/>
          </p:cNvSpPr>
          <p:nvPr>
            <p:ph type="title"/>
          </p:nvPr>
        </p:nvSpPr>
        <p:spPr>
          <a:xfrm>
            <a:off x="557355" y="2195060"/>
            <a:ext cx="11076664" cy="590850"/>
          </a:xfrm>
        </p:spPr>
        <p:txBody>
          <a:bodyPr>
            <a:noAutofit/>
          </a:bodyPr>
          <a:lstStyle/>
          <a:p>
            <a:r>
              <a:rPr lang="es-DO" sz="2800" b="1" cap="none"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Georgia" panose="02040502050405020303" pitchFamily="18" charset="0"/>
              </a:rPr>
              <a:t>CONCLUSIÓN DEL INFORME DEL MES ENERO 2025</a:t>
            </a:r>
          </a:p>
        </p:txBody>
      </p:sp>
      <p:sp>
        <p:nvSpPr>
          <p:cNvPr id="3" name="Marcador de contenido 2">
            <a:extLst>
              <a:ext uri="{FF2B5EF4-FFF2-40B4-BE49-F238E27FC236}">
                <a16:creationId xmlns:a16="http://schemas.microsoft.com/office/drawing/2014/main" id="{C92D9DA6-D54F-F9F1-FA8C-CF2608E72278}"/>
              </a:ext>
            </a:extLst>
          </p:cNvPr>
          <p:cNvSpPr>
            <a:spLocks noGrp="1"/>
          </p:cNvSpPr>
          <p:nvPr>
            <p:ph sz="quarter" idx="13"/>
          </p:nvPr>
        </p:nvSpPr>
        <p:spPr>
          <a:xfrm>
            <a:off x="339213" y="2934930"/>
            <a:ext cx="11294806" cy="2856270"/>
          </a:xfrm>
        </p:spPr>
        <p:txBody>
          <a:bodyPr>
            <a:normAutofit fontScale="70000" lnSpcReduction="20000"/>
          </a:bodyPr>
          <a:lstStyle/>
          <a:p>
            <a:pPr marR="0" lvl="0" algn="just"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v"/>
              <a:tabLst/>
              <a:defRPr/>
            </a:pPr>
            <a:r>
              <a:rPr kumimoji="0" lang="es-DO" i="0" u="none" strike="noStrike" kern="1200" cap="none" normalizeH="0" baseline="0" noProof="0" dirty="0">
                <a:ln w="0"/>
                <a:effectLst>
                  <a:outerShdw blurRad="38100" dist="19050" dir="2700000" algn="tl" rotWithShape="0">
                    <a:schemeClr val="dk1">
                      <a:alpha val="40000"/>
                    </a:schemeClr>
                  </a:outerShdw>
                </a:effectLst>
                <a:uLnTx/>
                <a:uFillTx/>
                <a:latin typeface="Century Gothic" panose="020B0502020202020204"/>
                <a:ea typeface="+mn-ea"/>
                <a:cs typeface="+mn-cs"/>
              </a:rPr>
              <a:t>En este informe hemos presentado un panorama general de las acciones emprendidas por la gobernadora Rafaela Javier Gomera. Sin embargo, el desarrollo de Monte Plata es una tarea que nos compete a toda la ciudadanía para seguir de cerca las iniciativas gubernamentales, a participar activamente en los procesos de toma de decisiones y a trabajar unidos por un futuro mejor para nuestra provincia.</a:t>
            </a:r>
          </a:p>
          <a:p>
            <a:pPr marR="0" lvl="0" algn="just"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v"/>
              <a:tabLst/>
              <a:defRPr/>
            </a:pPr>
            <a:r>
              <a:rPr kumimoji="0" lang="es-DO" i="0" u="none" strike="noStrike" kern="1200" cap="none" normalizeH="0" baseline="0" noProof="0" dirty="0">
                <a:ln w="0"/>
                <a:effectLst>
                  <a:outerShdw blurRad="38100" dist="19050" dir="2700000" algn="tl" rotWithShape="0">
                    <a:schemeClr val="dk1">
                      <a:alpha val="40000"/>
                    </a:schemeClr>
                  </a:outerShdw>
                </a:effectLst>
                <a:uLnTx/>
                <a:uFillTx/>
                <a:latin typeface="Century Gothic" panose="020B0502020202020204"/>
                <a:ea typeface="+mn-ea"/>
                <a:cs typeface="+mn-cs"/>
              </a:rPr>
              <a:t>Los resultados obtenidos hasta el momento son fruto de un trabajo conjunto entre el gobierno central, provincial, municipal, las instituciones públicas, el sector privado y la sociedad civil. La gobernadora Rafaela Javier Gomera ha sido un catalizador de esta colaboración, fomentando un ambiente de participación y diálogo. Este enfoque colaborativo es fundamental para continuar avanzando en los desafíos que enfrenta la provincia.</a:t>
            </a:r>
          </a:p>
          <a:p>
            <a:pPr marR="0" lvl="0" algn="just"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v"/>
              <a:tabLst/>
              <a:defRPr/>
            </a:pPr>
            <a:r>
              <a:rPr kumimoji="0" lang="es-DO" i="0" u="none" strike="noStrike" kern="1200" cap="none" normalizeH="0" baseline="0" noProof="0" dirty="0">
                <a:ln w="0"/>
                <a:effectLst>
                  <a:outerShdw blurRad="38100" dist="19050" dir="2700000" algn="tl" rotWithShape="0">
                    <a:schemeClr val="dk1">
                      <a:alpha val="40000"/>
                    </a:schemeClr>
                  </a:outerShdw>
                </a:effectLst>
                <a:uLnTx/>
                <a:uFillTx/>
                <a:latin typeface="Century Gothic" panose="020B0502020202020204"/>
                <a:ea typeface="+mn-ea"/>
                <a:cs typeface="+mn-cs"/>
              </a:rPr>
              <a:t>En conclusión, la gobernadora Rafaela Javier Gomera ha demostrado un compromiso inquebrantable con el desarrollo integral de la provincia de Monte Plata. A través de una gestión proactiva y enfocada en las necesidades de la comunidad, ha logrado avances significativos en diversos sectores. Con miras al futuro, se espera que se continúe impulsando iniciativas que promuevan el bienestar social, el crecimiento económico y la mejora de la calidad de vida de los monteplatenses con el apoyo del presidente Luis Abinader Corona y los ministros en este año 2025.</a:t>
            </a:r>
          </a:p>
          <a:p>
            <a:pPr marL="0" indent="0">
              <a:buNone/>
            </a:pPr>
            <a:endParaRPr lang="es-DO" dirty="0"/>
          </a:p>
        </p:txBody>
      </p:sp>
      <p:pic>
        <p:nvPicPr>
          <p:cNvPr id="4" name="Imagen 3">
            <a:extLst>
              <a:ext uri="{FF2B5EF4-FFF2-40B4-BE49-F238E27FC236}">
                <a16:creationId xmlns:a16="http://schemas.microsoft.com/office/drawing/2014/main" id="{3EB49B7E-A9F7-94CE-7670-525D9D75F97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65197" y="-770295"/>
            <a:ext cx="3660980" cy="34382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715374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91EE2B-25E5-4F58-85B8-E30DD699CBDB}"/>
              </a:ext>
            </a:extLst>
          </p:cNvPr>
          <p:cNvSpPr>
            <a:spLocks noGrp="1"/>
          </p:cNvSpPr>
          <p:nvPr>
            <p:ph type="title"/>
          </p:nvPr>
        </p:nvSpPr>
        <p:spPr>
          <a:xfrm>
            <a:off x="1192921" y="2254820"/>
            <a:ext cx="9805532" cy="605599"/>
          </a:xfrm>
        </p:spPr>
        <p:txBody>
          <a:bodyPr>
            <a:noAutofit/>
          </a:bodyPr>
          <a:lstStyle/>
          <a:p>
            <a:r>
              <a:rPr lang="es-DO" sz="2400" b="1" cap="none"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DEPARTAMENTO DE RELACIONES PUBLICAS Y COMUNICACIONES  GOBERNACIÓN MONTE PLATA  </a:t>
            </a:r>
          </a:p>
        </p:txBody>
      </p:sp>
      <p:sp>
        <p:nvSpPr>
          <p:cNvPr id="3" name="Marcador de contenido 2">
            <a:extLst>
              <a:ext uri="{FF2B5EF4-FFF2-40B4-BE49-F238E27FC236}">
                <a16:creationId xmlns:a16="http://schemas.microsoft.com/office/drawing/2014/main" id="{5B6A101F-54B0-6D46-1532-A5C66F48A02D}"/>
              </a:ext>
            </a:extLst>
          </p:cNvPr>
          <p:cNvSpPr>
            <a:spLocks noGrp="1"/>
          </p:cNvSpPr>
          <p:nvPr>
            <p:ph sz="quarter" idx="13"/>
          </p:nvPr>
        </p:nvSpPr>
        <p:spPr>
          <a:xfrm>
            <a:off x="913774" y="2934929"/>
            <a:ext cx="10363826" cy="2856270"/>
          </a:xfrm>
        </p:spPr>
        <p:txBody>
          <a:bodyPr>
            <a:normAutofit fontScale="475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DO" sz="3200" i="0" u="none" strike="noStrike" kern="1200" cap="none" normalizeH="0" baseline="0" noProof="0" dirty="0">
              <a:ln w="0"/>
              <a:solidFill>
                <a:schemeClr val="accent1"/>
              </a:solidFill>
              <a:effectLst>
                <a:outerShdw blurRad="38100" dist="25400" dir="5400000" algn="ctr" rotWithShape="0">
                  <a:srgbClr val="6E747A">
                    <a:alpha val="43000"/>
                  </a:srgbClr>
                </a:outerShdw>
              </a:effectLst>
              <a:uLnTx/>
              <a:uFillTx/>
              <a:latin typeface="Impact" panose="020B080603090205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DO" sz="4400" i="0" u="none" strike="noStrike" kern="1200" cap="none" normalizeH="0" baseline="0" noProof="0" dirty="0">
                <a:ln w="0"/>
                <a:solidFill>
                  <a:schemeClr val="accent1"/>
                </a:solidFill>
                <a:effectLst>
                  <a:outerShdw blurRad="38100" dist="25400" dir="5400000" algn="ctr" rotWithShape="0">
                    <a:srgbClr val="6E747A">
                      <a:alpha val="43000"/>
                    </a:srgbClr>
                  </a:outerShdw>
                </a:effectLst>
                <a:uLnTx/>
                <a:uFillTx/>
                <a:latin typeface="Impact" panose="020B0806030902050204" pitchFamily="34" charset="0"/>
                <a:ea typeface="+mn-ea"/>
                <a:cs typeface="+mn-cs"/>
              </a:rPr>
              <a:t>Equipo de prensa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DO" sz="4400" i="0" u="none" strike="noStrike" kern="1200" cap="none" normalizeH="0" baseline="0" noProof="0" dirty="0">
                <a:ln w="0"/>
                <a:solidFill>
                  <a:schemeClr val="accent1"/>
                </a:solidFill>
                <a:effectLst>
                  <a:outerShdw blurRad="38100" dist="25400" dir="5400000" algn="ctr" rotWithShape="0">
                    <a:srgbClr val="6E747A">
                      <a:alpha val="43000"/>
                    </a:srgbClr>
                  </a:outerShdw>
                </a:effectLst>
                <a:uLnTx/>
                <a:uFillTx/>
                <a:latin typeface="Impact" panose="020B0806030902050204" pitchFamily="34" charset="0"/>
                <a:ea typeface="+mn-ea"/>
                <a:cs typeface="+mn-cs"/>
              </a:rPr>
              <a:t>Coordinador: Licd</a:t>
            </a:r>
            <a:r>
              <a:rPr lang="es-DO" sz="4400" cap="none" dirty="0">
                <a:ln w="0"/>
                <a:solidFill>
                  <a:schemeClr val="accent1"/>
                </a:solidFill>
                <a:effectLst>
                  <a:outerShdw blurRad="38100" dist="25400" dir="5400000" algn="ctr" rotWithShape="0">
                    <a:srgbClr val="6E747A">
                      <a:alpha val="43000"/>
                    </a:srgbClr>
                  </a:outerShdw>
                </a:effectLst>
                <a:latin typeface="Impact" panose="020B0806030902050204" pitchFamily="34" charset="0"/>
              </a:rPr>
              <a:t>o.</a:t>
            </a:r>
            <a:r>
              <a:rPr kumimoji="0" lang="es-DO" sz="4400" i="0" u="none" strike="noStrike" kern="1200" cap="none" normalizeH="0" baseline="0" noProof="0" dirty="0">
                <a:ln w="0"/>
                <a:solidFill>
                  <a:schemeClr val="accent1"/>
                </a:solidFill>
                <a:effectLst>
                  <a:outerShdw blurRad="38100" dist="25400" dir="5400000" algn="ctr" rotWithShape="0">
                    <a:srgbClr val="6E747A">
                      <a:alpha val="43000"/>
                    </a:srgbClr>
                  </a:outerShdw>
                </a:effectLst>
                <a:uLnTx/>
                <a:uFillTx/>
                <a:latin typeface="Impact" panose="020B0806030902050204" pitchFamily="34" charset="0"/>
                <a:ea typeface="+mn-ea"/>
                <a:cs typeface="+mn-cs"/>
              </a:rPr>
              <a:t> Cecilio Berroa Recio (Eddy)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DO" sz="4400" i="0" u="none" strike="noStrike" kern="1200" cap="none" normalizeH="0" baseline="0" noProof="0" dirty="0">
                <a:ln w="0"/>
                <a:solidFill>
                  <a:schemeClr val="accent1"/>
                </a:solidFill>
                <a:effectLst>
                  <a:outerShdw blurRad="38100" dist="25400" dir="5400000" algn="ctr" rotWithShape="0">
                    <a:srgbClr val="6E747A">
                      <a:alpha val="43000"/>
                    </a:srgbClr>
                  </a:outerShdw>
                </a:effectLst>
                <a:uLnTx/>
                <a:uFillTx/>
                <a:latin typeface="Impact" panose="020B0806030902050204" pitchFamily="34" charset="0"/>
                <a:ea typeface="+mn-ea"/>
                <a:cs typeface="+mn-cs"/>
              </a:rPr>
              <a:t>Fotógrafo.: José Luis Jiménez</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DO" sz="4400" i="0" u="none" strike="noStrike" kern="1200" cap="none" normalizeH="0" baseline="0" noProof="0" dirty="0">
                <a:ln w="0"/>
                <a:solidFill>
                  <a:schemeClr val="accent1"/>
                </a:solidFill>
                <a:effectLst>
                  <a:outerShdw blurRad="38100" dist="25400" dir="5400000" algn="ctr" rotWithShape="0">
                    <a:srgbClr val="6E747A">
                      <a:alpha val="43000"/>
                    </a:srgbClr>
                  </a:outerShdw>
                </a:effectLst>
                <a:uLnTx/>
                <a:uFillTx/>
                <a:latin typeface="Impact" panose="020B0806030902050204" pitchFamily="34" charset="0"/>
                <a:ea typeface="+mn-ea"/>
                <a:cs typeface="+mn-cs"/>
              </a:rPr>
              <a:t>Audiovisual: Alexander Aquino Adames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DO" sz="4400" i="0" u="none" strike="noStrike" kern="1200" cap="none" normalizeH="0" baseline="0" noProof="0" dirty="0">
                <a:ln w="0"/>
                <a:solidFill>
                  <a:schemeClr val="accent1"/>
                </a:solidFill>
                <a:effectLst>
                  <a:outerShdw blurRad="38100" dist="25400" dir="5400000" algn="ctr" rotWithShape="0">
                    <a:srgbClr val="6E747A">
                      <a:alpha val="43000"/>
                    </a:srgbClr>
                  </a:outerShdw>
                </a:effectLst>
                <a:uLnTx/>
                <a:uFillTx/>
                <a:latin typeface="Impact" panose="020B0806030902050204" pitchFamily="34" charset="0"/>
                <a:ea typeface="+mn-ea"/>
                <a:cs typeface="+mn-cs"/>
              </a:rPr>
              <a:t>Redes Sociales: Elías Rodríguez</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DO" sz="3200" i="0" u="none" strike="noStrike" kern="1200" cap="none" normalizeH="0" baseline="0" noProof="0" dirty="0">
              <a:ln w="0"/>
              <a:solidFill>
                <a:schemeClr val="accent1"/>
              </a:solidFill>
              <a:effectLst>
                <a:outerShdw blurRad="38100" dist="25400" dir="5400000" algn="ctr" rotWithShape="0">
                  <a:srgbClr val="6E747A">
                    <a:alpha val="43000"/>
                  </a:srgbClr>
                </a:outerShdw>
              </a:effectLst>
              <a:uLnTx/>
              <a:uFillTx/>
              <a:latin typeface="Impact" panose="020B080603090205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DO" sz="3200" i="0" u="none" strike="noStrike" kern="1200" cap="none" normalizeH="0" baseline="0" noProof="0" dirty="0">
                <a:ln w="0"/>
                <a:solidFill>
                  <a:schemeClr val="accent1"/>
                </a:solidFill>
                <a:effectLst>
                  <a:outerShdw blurRad="38100" dist="25400" dir="5400000" algn="ctr" rotWithShape="0">
                    <a:srgbClr val="6E747A">
                      <a:alpha val="43000"/>
                    </a:srgbClr>
                  </a:outerShdw>
                </a:effectLst>
                <a:uLnTx/>
                <a:uFillTx/>
                <a:latin typeface="Impact" panose="020B0806030902050204" pitchFamily="34" charset="0"/>
                <a:ea typeface="+mn-ea"/>
                <a:cs typeface="+mn-cs"/>
              </a:rPr>
              <a:t>Quedamos al pendiente </a:t>
            </a:r>
            <a:r>
              <a:rPr kumimoji="0" lang="es-DO" sz="3200" i="0" u="sng" strike="noStrike" kern="1200" cap="none" normalizeH="0" baseline="0" noProof="0" dirty="0">
                <a:ln w="0"/>
                <a:solidFill>
                  <a:schemeClr val="accent1"/>
                </a:solidFill>
                <a:effectLst>
                  <a:outerShdw blurRad="38100" dist="25400" dir="5400000" algn="ctr" rotWithShape="0">
                    <a:srgbClr val="6E747A">
                      <a:alpha val="43000"/>
                    </a:srgbClr>
                  </a:outerShdw>
                </a:effectLst>
                <a:uLnTx/>
                <a:uFillTx/>
                <a:latin typeface="Impact" panose="020B0806030902050204" pitchFamily="34" charset="0"/>
                <a:ea typeface="+mn-ea"/>
                <a:cs typeface="+mn-cs"/>
              </a:rPr>
              <a:t>809-351-1567</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DO" sz="3200" i="0" u="none" strike="noStrike" kern="1200" cap="none" normalizeH="0" baseline="0" noProof="0" dirty="0">
              <a:ln w="0"/>
              <a:solidFill>
                <a:schemeClr val="accent1"/>
              </a:solidFill>
              <a:effectLst>
                <a:outerShdw blurRad="38100" dist="25400" dir="5400000" algn="ctr" rotWithShape="0">
                  <a:srgbClr val="6E747A">
                    <a:alpha val="43000"/>
                  </a:srgbClr>
                </a:outerShdw>
              </a:effectLst>
              <a:uLnTx/>
              <a:uFillTx/>
              <a:latin typeface="Impact" panose="020B0806030902050204" pitchFamily="34" charset="0"/>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s-DO" sz="4200" i="0" u="none" strike="noStrike" kern="1200" cap="none" normalizeH="0" baseline="0" noProof="0" dirty="0">
                <a:ln w="0"/>
                <a:effectLst>
                  <a:outerShdw blurRad="38100" dist="19050" dir="2700000" algn="tl" rotWithShape="0">
                    <a:schemeClr val="dk1">
                      <a:alpha val="40000"/>
                    </a:schemeClr>
                  </a:outerShdw>
                </a:effectLst>
                <a:uLnTx/>
                <a:uFillTx/>
                <a:latin typeface="Georgia" panose="02040502050405020303" pitchFamily="18" charset="0"/>
              </a:rPr>
              <a:t>Email: </a:t>
            </a:r>
            <a:r>
              <a:rPr kumimoji="0" lang="es-DO" sz="4200" i="0" u="none" strike="noStrike" kern="1200" cap="none" normalizeH="0" baseline="0" noProof="0" dirty="0">
                <a:ln w="0"/>
                <a:effectLst>
                  <a:outerShdw blurRad="38100" dist="19050" dir="2700000" algn="tl" rotWithShape="0">
                    <a:schemeClr val="dk1">
                      <a:alpha val="40000"/>
                    </a:schemeClr>
                  </a:outerShdw>
                </a:effectLst>
                <a:uLnTx/>
                <a:uFillTx/>
                <a:latin typeface="Georgia" panose="02040502050405020303" pitchFamily="18" charset="0"/>
                <a:hlinkClick r:id="rId2"/>
              </a:rPr>
              <a:t>reciomp@gmail.com</a:t>
            </a:r>
            <a:endParaRPr kumimoji="0" lang="es-DO" sz="4200" i="0" u="none" strike="noStrike" kern="1200" cap="none" normalizeH="0" baseline="0" noProof="0" dirty="0">
              <a:ln w="0"/>
              <a:effectLst>
                <a:outerShdw blurRad="38100" dist="19050" dir="2700000" algn="tl" rotWithShape="0">
                  <a:schemeClr val="dk1">
                    <a:alpha val="40000"/>
                  </a:schemeClr>
                </a:outerShdw>
              </a:effectLst>
              <a:uLnTx/>
              <a:uFillTx/>
              <a:latin typeface="Georgia" panose="02040502050405020303" pitchFamily="18"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s-DO" sz="4200" i="0" u="none" strike="noStrike" kern="1200" cap="none" normalizeH="0" baseline="0" noProof="0" dirty="0">
                <a:ln w="0"/>
                <a:effectLst>
                  <a:outerShdw blurRad="38100" dist="19050" dir="2700000" algn="tl" rotWithShape="0">
                    <a:schemeClr val="dk1">
                      <a:alpha val="40000"/>
                    </a:schemeClr>
                  </a:outerShdw>
                </a:effectLst>
                <a:uLnTx/>
                <a:uFillTx/>
                <a:latin typeface="Georgia" panose="02040502050405020303" pitchFamily="18" charset="0"/>
                <a:hlinkClick r:id="rId3"/>
              </a:rPr>
              <a:t>reciomp@hotmail.com</a:t>
            </a:r>
            <a:endParaRPr kumimoji="0" lang="es-DO" sz="4200" i="0" u="none" strike="noStrike" kern="1200" cap="none" normalizeH="0" baseline="0" noProof="0" dirty="0">
              <a:ln w="0"/>
              <a:effectLst>
                <a:outerShdw blurRad="38100" dist="19050" dir="2700000" algn="tl" rotWithShape="0">
                  <a:schemeClr val="dk1">
                    <a:alpha val="40000"/>
                  </a:schemeClr>
                </a:outerShdw>
              </a:effectLst>
              <a:uLnTx/>
              <a:uFillTx/>
              <a:latin typeface="Georgia" panose="02040502050405020303" pitchFamily="18" charset="0"/>
            </a:endParaRPr>
          </a:p>
          <a:p>
            <a:pPr marL="0" indent="0">
              <a:buNone/>
            </a:pPr>
            <a:endParaRPr lang="es-DO" dirty="0"/>
          </a:p>
        </p:txBody>
      </p:sp>
      <p:pic>
        <p:nvPicPr>
          <p:cNvPr id="4" name="Imagen 3">
            <a:extLst>
              <a:ext uri="{FF2B5EF4-FFF2-40B4-BE49-F238E27FC236}">
                <a16:creationId xmlns:a16="http://schemas.microsoft.com/office/drawing/2014/main" id="{43822F32-E1AC-A615-116B-17BA71086EC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265197" y="-652308"/>
            <a:ext cx="3660980" cy="34382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6413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B803F1-1195-DD71-42A5-AD20041D9854}"/>
              </a:ext>
            </a:extLst>
          </p:cNvPr>
          <p:cNvSpPr>
            <a:spLocks noGrp="1"/>
          </p:cNvSpPr>
          <p:nvPr>
            <p:ph type="title"/>
          </p:nvPr>
        </p:nvSpPr>
        <p:spPr>
          <a:xfrm>
            <a:off x="1470995" y="2477729"/>
            <a:ext cx="9250009" cy="4173794"/>
          </a:xfrm>
        </p:spPr>
        <p:txBody>
          <a:bodyPr>
            <a:normAutofit fontScale="90000"/>
          </a:bodyPr>
          <a:lstStyle/>
          <a:p>
            <a:r>
              <a:rPr lang="es-DO" sz="2700" cap="none" dirty="0">
                <a:solidFill>
                  <a:schemeClr val="tx1"/>
                </a:solidFill>
                <a:latin typeface="Bahnschrift Condensed" panose="020B0502040204020203" pitchFamily="34" charset="0"/>
              </a:rPr>
              <a:t>En este resumen detallaremos todas las actividades y reuniones Oficiales de nuestra gobernadora la licenciada Rafaela Javier Gomera, representando al Presidente Luis Rodolfo Abinader Corona en todo el territorio de la provincia de Monte Plata que abarca, cinco (5) Municipios y siete (7) Distritos </a:t>
            </a:r>
            <a:r>
              <a:rPr lang="es-DO" sz="2700" cap="none" dirty="0">
                <a:latin typeface="Bahnschrift Condensed" panose="020B0502040204020203" pitchFamily="34" charset="0"/>
              </a:rPr>
              <a:t>M</a:t>
            </a:r>
            <a:r>
              <a:rPr lang="es-DO" sz="2700" cap="none" dirty="0">
                <a:solidFill>
                  <a:schemeClr val="tx1"/>
                </a:solidFill>
                <a:latin typeface="Bahnschrift Condensed" panose="020B0502040204020203" pitchFamily="34" charset="0"/>
              </a:rPr>
              <a:t>unicipales</a:t>
            </a:r>
            <a:r>
              <a:rPr lang="es-DO" sz="2700" dirty="0">
                <a:solidFill>
                  <a:schemeClr val="tx1"/>
                </a:solidFill>
              </a:rPr>
              <a:t>.</a:t>
            </a:r>
            <a:br>
              <a:rPr lang="es-DO" sz="3600" dirty="0">
                <a:solidFill>
                  <a:schemeClr val="tx1"/>
                </a:solidFill>
              </a:rPr>
            </a:br>
            <a:br>
              <a:rPr lang="es-DO" sz="3600" dirty="0">
                <a:solidFill>
                  <a:schemeClr val="tx1"/>
                </a:solidFill>
              </a:rPr>
            </a:br>
            <a:br>
              <a:rPr lang="es-DO" sz="3600" dirty="0">
                <a:solidFill>
                  <a:schemeClr val="tx1"/>
                </a:solidFill>
              </a:rPr>
            </a:br>
            <a:br>
              <a:rPr lang="es-DO" sz="3600" dirty="0">
                <a:solidFill>
                  <a:schemeClr val="tx1"/>
                </a:solidFill>
              </a:rPr>
            </a:br>
            <a:r>
              <a:rPr lang="es-DO" sz="2000" b="1" dirty="0">
                <a:latin typeface="Bahnschrift Condensed" panose="020B0502040204020203" pitchFamily="34" charset="0"/>
              </a:rPr>
              <a:t>WEB: </a:t>
            </a:r>
            <a:r>
              <a:rPr lang="es-DO" sz="1800" i="1" dirty="0">
                <a:solidFill>
                  <a:srgbClr val="0070C0"/>
                </a:solidFill>
                <a:latin typeface="Bahnschrift Condensed" panose="020B0502040204020203" pitchFamily="34" charset="0"/>
              </a:rPr>
              <a:t>https://gobernacionmonteplata.gob.do/</a:t>
            </a:r>
            <a:br>
              <a:rPr lang="es-DO" sz="1800" i="1" dirty="0">
                <a:solidFill>
                  <a:srgbClr val="0070C0"/>
                </a:solidFill>
                <a:latin typeface="Bahnschrift Condensed" panose="020B0502040204020203" pitchFamily="34" charset="0"/>
              </a:rPr>
            </a:br>
            <a:r>
              <a:rPr lang="es-DO" sz="1600" b="1" dirty="0">
                <a:solidFill>
                  <a:schemeClr val="tx1"/>
                </a:solidFill>
                <a:latin typeface="Bahnschrift Condensed" panose="020B0502040204020203" pitchFamily="34" charset="0"/>
              </a:rPr>
              <a:t>Facebook: </a:t>
            </a:r>
            <a:r>
              <a:rPr lang="es-DO" sz="1600" b="1" dirty="0">
                <a:solidFill>
                  <a:srgbClr val="0070C0"/>
                </a:solidFill>
                <a:latin typeface="Bahnschrift Condensed" panose="020B0502040204020203" pitchFamily="34" charset="0"/>
              </a:rPr>
              <a:t>https://facebook.com/gobernaciondemontepla</a:t>
            </a:r>
            <a:br>
              <a:rPr lang="es-DO" sz="1600" b="1" dirty="0">
                <a:solidFill>
                  <a:srgbClr val="0070C0"/>
                </a:solidFill>
                <a:latin typeface="Bahnschrift Condensed" panose="020B0502040204020203" pitchFamily="34" charset="0"/>
              </a:rPr>
            </a:br>
            <a:r>
              <a:rPr lang="es-DO" sz="1600" b="1" dirty="0">
                <a:latin typeface="Bahnschrift Condensed" panose="020B0502040204020203" pitchFamily="34" charset="0"/>
              </a:rPr>
              <a:t>TIKTOK</a:t>
            </a:r>
            <a:r>
              <a:rPr lang="es-DO" sz="1600" b="1" dirty="0">
                <a:solidFill>
                  <a:srgbClr val="0070C0"/>
                </a:solidFill>
                <a:latin typeface="Bahnschrift Condensed" panose="020B0502040204020203" pitchFamily="34" charset="0"/>
              </a:rPr>
              <a:t>: https://www.tiktok.com/@gobernacion2024</a:t>
            </a:r>
            <a:r>
              <a:rPr lang="es-DO" sz="2200" b="1" dirty="0">
                <a:solidFill>
                  <a:srgbClr val="0070C0"/>
                </a:solidFill>
                <a:latin typeface="Bahnschrift Condensed" panose="020B0502040204020203" pitchFamily="34" charset="0"/>
              </a:rPr>
              <a:t>/</a:t>
            </a:r>
            <a:br>
              <a:rPr lang="es-DO" sz="2200" b="1" dirty="0">
                <a:solidFill>
                  <a:srgbClr val="0070C0"/>
                </a:solidFill>
                <a:latin typeface="Bahnschrift Condensed" panose="020B0502040204020203" pitchFamily="34" charset="0"/>
              </a:rPr>
            </a:br>
            <a:br>
              <a:rPr lang="es-DO" sz="2400" b="1" dirty="0">
                <a:solidFill>
                  <a:srgbClr val="0070C0"/>
                </a:solidFill>
              </a:rPr>
            </a:br>
            <a:endParaRPr lang="es-DO" dirty="0"/>
          </a:p>
        </p:txBody>
      </p:sp>
      <p:pic>
        <p:nvPicPr>
          <p:cNvPr id="5" name="Imagen 4">
            <a:extLst>
              <a:ext uri="{FF2B5EF4-FFF2-40B4-BE49-F238E27FC236}">
                <a16:creationId xmlns:a16="http://schemas.microsoft.com/office/drawing/2014/main" id="{1AFF6996-C313-2A42-999E-64501F2CA30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376891" y="-736804"/>
            <a:ext cx="3660980" cy="34382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40905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A5694B-7E97-4FEA-4437-32D2C9C90530}"/>
              </a:ext>
            </a:extLst>
          </p:cNvPr>
          <p:cNvSpPr>
            <a:spLocks noGrp="1"/>
          </p:cNvSpPr>
          <p:nvPr>
            <p:ph type="title"/>
          </p:nvPr>
        </p:nvSpPr>
        <p:spPr>
          <a:xfrm>
            <a:off x="913775" y="618517"/>
            <a:ext cx="3127283" cy="1596177"/>
          </a:xfrm>
        </p:spPr>
        <p:txBody>
          <a:bodyPr>
            <a:normAutofit/>
          </a:bodyPr>
          <a:lstStyle/>
          <a:p>
            <a:r>
              <a:rPr lang="es-DO" sz="2800" b="1" cap="non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FECHA: LUNES 06 DE ENERO 2025 YAMASÁ</a:t>
            </a:r>
          </a:p>
        </p:txBody>
      </p:sp>
      <p:sp>
        <p:nvSpPr>
          <p:cNvPr id="3" name="Marcador de contenido 2">
            <a:extLst>
              <a:ext uri="{FF2B5EF4-FFF2-40B4-BE49-F238E27FC236}">
                <a16:creationId xmlns:a16="http://schemas.microsoft.com/office/drawing/2014/main" id="{D812F1AA-3985-E753-C187-7E2493886075}"/>
              </a:ext>
            </a:extLst>
          </p:cNvPr>
          <p:cNvSpPr>
            <a:spLocks noGrp="1"/>
          </p:cNvSpPr>
          <p:nvPr>
            <p:ph sz="quarter" idx="13"/>
          </p:nvPr>
        </p:nvSpPr>
        <p:spPr>
          <a:xfrm>
            <a:off x="913774" y="2212984"/>
            <a:ext cx="4705361" cy="3578216"/>
          </a:xfrm>
        </p:spPr>
        <p:txBody>
          <a:bodyPr>
            <a:normAutofit fontScale="92500"/>
          </a:bodyPr>
          <a:lstStyle/>
          <a:p>
            <a:pPr marL="0" indent="0" algn="just">
              <a:buNone/>
            </a:pPr>
            <a:r>
              <a:rPr lang="es-DO" sz="1400" cap="none" dirty="0">
                <a:ln w="0"/>
                <a:effectLst>
                  <a:outerShdw blurRad="38100" dist="19050" dir="2700000" algn="tl" rotWithShape="0">
                    <a:schemeClr val="dk1">
                      <a:alpha val="40000"/>
                    </a:schemeClr>
                  </a:outerShdw>
                </a:effectLst>
              </a:rPr>
              <a:t>"La gobernadora Rafaela Javier Gomera, en una reciente entrevista en el programa “El Mañanero“ que se transmite por el canal 3 del municipio de Yamasá, presentó un panorama detallado de los significativos avances en infraestructura y desarrollo social que experimenta la provincia de Monte Plata. La funcionaria resaltó la importancia de estas obras para mejorar la calidad de vida de los habitantes y fortalecer el desarrollo local. Entre los logros destacados, se encuentran la culminación de proyectos viales estratégicos, la entrega de nuevas instalaciones de salud y educación, así como la solución a problemáticas históricas como el suministro de agua potable. La gobernadora enfatizó el compromiso de su gestión en garantizar la transparencia y la eficiencia en la ejecución de los proyectos, siempre en sintonía con las políticas del gobierno central y las necesidades de las comunidades."</a:t>
            </a:r>
          </a:p>
        </p:txBody>
      </p:sp>
      <p:pic>
        <p:nvPicPr>
          <p:cNvPr id="4" name="Imagen 3">
            <a:extLst>
              <a:ext uri="{FF2B5EF4-FFF2-40B4-BE49-F238E27FC236}">
                <a16:creationId xmlns:a16="http://schemas.microsoft.com/office/drawing/2014/main" id="{ED7E56BE-108D-5C96-8632-440BB9F2DD2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376891" y="-736804"/>
            <a:ext cx="3660980" cy="3438218"/>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82FEC7F3-EB6E-AF3C-4B16-4B9AB1D43C35}"/>
              </a:ext>
            </a:extLst>
          </p:cNvPr>
          <p:cNvPicPr>
            <a:picLocks noChangeAspect="1"/>
          </p:cNvPicPr>
          <p:nvPr/>
        </p:nvPicPr>
        <p:blipFill>
          <a:blip r:embed="rId4"/>
          <a:stretch>
            <a:fillRect/>
          </a:stretch>
        </p:blipFill>
        <p:spPr>
          <a:xfrm>
            <a:off x="5633884" y="2214694"/>
            <a:ext cx="5442155" cy="3578217"/>
          </a:xfrm>
          <a:prstGeom prst="rect">
            <a:avLst/>
          </a:prstGeom>
        </p:spPr>
      </p:pic>
    </p:spTree>
    <p:extLst>
      <p:ext uri="{BB962C8B-B14F-4D97-AF65-F5344CB8AC3E}">
        <p14:creationId xmlns:p14="http://schemas.microsoft.com/office/powerpoint/2010/main" val="974123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9890B8-71E0-6329-F086-4BB0134CCAD3}"/>
              </a:ext>
            </a:extLst>
          </p:cNvPr>
          <p:cNvSpPr>
            <a:spLocks noGrp="1"/>
          </p:cNvSpPr>
          <p:nvPr>
            <p:ph type="title"/>
          </p:nvPr>
        </p:nvSpPr>
        <p:spPr>
          <a:xfrm>
            <a:off x="913776" y="618517"/>
            <a:ext cx="2549583" cy="1596177"/>
          </a:xfrm>
        </p:spPr>
        <p:txBody>
          <a:bodyPr>
            <a:noAutofit/>
          </a:bodyPr>
          <a:lstStyle/>
          <a:p>
            <a:r>
              <a:rPr lang="es-DO" sz="2400" b="1" cap="non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FECHA: MIÉRCOLES 15 DE ENERO 2025 MONTE PLATA</a:t>
            </a:r>
          </a:p>
        </p:txBody>
      </p:sp>
      <p:sp>
        <p:nvSpPr>
          <p:cNvPr id="3" name="Marcador de contenido 2">
            <a:extLst>
              <a:ext uri="{FF2B5EF4-FFF2-40B4-BE49-F238E27FC236}">
                <a16:creationId xmlns:a16="http://schemas.microsoft.com/office/drawing/2014/main" id="{F6CFA5D6-AD35-EB45-517F-4B5B7C09B21F}"/>
              </a:ext>
            </a:extLst>
          </p:cNvPr>
          <p:cNvSpPr>
            <a:spLocks noGrp="1"/>
          </p:cNvSpPr>
          <p:nvPr>
            <p:ph sz="quarter" idx="13"/>
          </p:nvPr>
        </p:nvSpPr>
        <p:spPr>
          <a:xfrm>
            <a:off x="6846389" y="1869709"/>
            <a:ext cx="4937572" cy="4354110"/>
          </a:xfrm>
        </p:spPr>
        <p:txBody>
          <a:bodyPr>
            <a:normAutofit fontScale="85000" lnSpcReduction="10000"/>
          </a:bodyPr>
          <a:lstStyle/>
          <a:p>
            <a:pPr marL="0" indent="0" algn="just">
              <a:buNone/>
            </a:pPr>
            <a:r>
              <a:rPr lang="es-DO" cap="none" dirty="0">
                <a:ln w="0"/>
                <a:effectLst>
                  <a:outerShdw blurRad="38100" dist="19050" dir="2700000" algn="tl" rotWithShape="0">
                    <a:schemeClr val="dk1">
                      <a:alpha val="40000"/>
                    </a:schemeClr>
                  </a:outerShdw>
                </a:effectLst>
              </a:rPr>
              <a:t>En un evento significativo para la comunidad de Monte Plata, la gobernadora provincial, Rafaela Javier gomera, lideró la entrega de nombramientos a 37 nuevos conductores y auxiliares del sistema nacional de transporte estudiantil (TRAE). Este acto, celebrado el 15 de enero de 2025, contó con la presencia del encargado nacional del TRAE, licenciado Gabino Hernández, y otras autoridades locales. La iniciativa busca fortalecer el servicio de transporte escolar en la provincia, garantizando que los estudiantes lleguen a sus centros educativos de manera segura y eficiente. La gobernadora destacó el impacto positivo que tendrá esta ampliación en las familias monteplatenses, subrayando el compromiso del gobierno con una educación de calidad y accesible.</a:t>
            </a:r>
          </a:p>
        </p:txBody>
      </p:sp>
      <p:pic>
        <p:nvPicPr>
          <p:cNvPr id="4" name="Imagen 3">
            <a:extLst>
              <a:ext uri="{FF2B5EF4-FFF2-40B4-BE49-F238E27FC236}">
                <a16:creationId xmlns:a16="http://schemas.microsoft.com/office/drawing/2014/main" id="{EBBDB38D-EA8A-3B7A-29F8-5CF79D0C98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960042" y="-755547"/>
            <a:ext cx="3412127" cy="3204507"/>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A25A8CBB-AB4A-FADC-2CA0-F738935C6E4C}"/>
              </a:ext>
            </a:extLst>
          </p:cNvPr>
          <p:cNvPicPr>
            <a:picLocks noChangeAspect="1"/>
          </p:cNvPicPr>
          <p:nvPr/>
        </p:nvPicPr>
        <p:blipFill>
          <a:blip r:embed="rId4"/>
          <a:stretch>
            <a:fillRect/>
          </a:stretch>
        </p:blipFill>
        <p:spPr>
          <a:xfrm>
            <a:off x="285778" y="4429431"/>
            <a:ext cx="3799525" cy="2428569"/>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84737740-B93E-3837-AC4A-8A5BA7183C27}"/>
              </a:ext>
            </a:extLst>
          </p:cNvPr>
          <p:cNvPicPr>
            <a:picLocks noChangeAspect="1"/>
          </p:cNvPicPr>
          <p:nvPr/>
        </p:nvPicPr>
        <p:blipFill>
          <a:blip r:embed="rId5"/>
          <a:stretch>
            <a:fillRect/>
          </a:stretch>
        </p:blipFill>
        <p:spPr>
          <a:xfrm>
            <a:off x="285779" y="1983213"/>
            <a:ext cx="3534054" cy="2672406"/>
          </a:xfrm>
          <a:prstGeom prst="rect">
            <a:avLst/>
          </a:prstGeom>
          <a:ln>
            <a:noFill/>
          </a:ln>
          <a:effectLst>
            <a:outerShdw blurRad="292100" dist="139700" dir="2700000" algn="tl" rotWithShape="0">
              <a:srgbClr val="333333">
                <a:alpha val="65000"/>
              </a:srgbClr>
            </a:outerShdw>
          </a:effectLst>
        </p:spPr>
      </p:pic>
      <p:pic>
        <p:nvPicPr>
          <p:cNvPr id="12" name="Imagen 11">
            <a:extLst>
              <a:ext uri="{FF2B5EF4-FFF2-40B4-BE49-F238E27FC236}">
                <a16:creationId xmlns:a16="http://schemas.microsoft.com/office/drawing/2014/main" id="{0FE22CC0-1B2C-82AF-BB64-5CB15D7656D5}"/>
              </a:ext>
            </a:extLst>
          </p:cNvPr>
          <p:cNvPicPr>
            <a:picLocks noChangeAspect="1"/>
          </p:cNvPicPr>
          <p:nvPr/>
        </p:nvPicPr>
        <p:blipFill>
          <a:blip r:embed="rId6"/>
          <a:stretch>
            <a:fillRect/>
          </a:stretch>
        </p:blipFill>
        <p:spPr>
          <a:xfrm flipH="1">
            <a:off x="3583857" y="1991032"/>
            <a:ext cx="3262531" cy="2672406"/>
          </a:xfrm>
          <a:prstGeom prst="rect">
            <a:avLst/>
          </a:prstGeom>
          <a:ln>
            <a:noFill/>
          </a:ln>
          <a:effectLst>
            <a:outerShdw blurRad="292100" dist="139700" dir="2700000" algn="tl" rotWithShape="0">
              <a:srgbClr val="333333">
                <a:alpha val="65000"/>
              </a:srgbClr>
            </a:outerShdw>
          </a:effectLst>
        </p:spPr>
      </p:pic>
      <p:pic>
        <p:nvPicPr>
          <p:cNvPr id="14" name="Imagen 13">
            <a:extLst>
              <a:ext uri="{FF2B5EF4-FFF2-40B4-BE49-F238E27FC236}">
                <a16:creationId xmlns:a16="http://schemas.microsoft.com/office/drawing/2014/main" id="{981752EA-22AF-CB89-79C2-FA6E89158E7B}"/>
              </a:ext>
            </a:extLst>
          </p:cNvPr>
          <p:cNvPicPr>
            <a:picLocks noChangeAspect="1"/>
          </p:cNvPicPr>
          <p:nvPr/>
        </p:nvPicPr>
        <p:blipFill>
          <a:blip r:embed="rId7"/>
          <a:stretch>
            <a:fillRect/>
          </a:stretch>
        </p:blipFill>
        <p:spPr>
          <a:xfrm>
            <a:off x="3940331" y="4643307"/>
            <a:ext cx="2906058" cy="22146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094774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8E7B89FE-48EA-02B4-BCE7-8294F140AABA}"/>
              </a:ext>
            </a:extLst>
          </p:cNvPr>
          <p:cNvPicPr>
            <a:picLocks noChangeAspect="1"/>
          </p:cNvPicPr>
          <p:nvPr/>
        </p:nvPicPr>
        <p:blipFill>
          <a:blip r:embed="rId2"/>
          <a:stretch>
            <a:fillRect/>
          </a:stretch>
        </p:blipFill>
        <p:spPr>
          <a:xfrm>
            <a:off x="8904504" y="2214693"/>
            <a:ext cx="3174425" cy="4141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ítulo 1">
            <a:extLst>
              <a:ext uri="{FF2B5EF4-FFF2-40B4-BE49-F238E27FC236}">
                <a16:creationId xmlns:a16="http://schemas.microsoft.com/office/drawing/2014/main" id="{373D0F3F-6C91-AC06-31A8-E02E31B08F04}"/>
              </a:ext>
            </a:extLst>
          </p:cNvPr>
          <p:cNvSpPr>
            <a:spLocks noGrp="1"/>
          </p:cNvSpPr>
          <p:nvPr>
            <p:ph type="title"/>
          </p:nvPr>
        </p:nvSpPr>
        <p:spPr>
          <a:xfrm>
            <a:off x="913775" y="618517"/>
            <a:ext cx="3171527" cy="1596177"/>
          </a:xfrm>
        </p:spPr>
        <p:txBody>
          <a:bodyPr>
            <a:normAutofit fontScale="90000"/>
          </a:bodyPr>
          <a:lstStyle/>
          <a:p>
            <a:r>
              <a:rPr lang="es-DO" sz="3200" b="1" cap="non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FECHA: MARTES 21 DE ENERO 2025 MONTE PLATA</a:t>
            </a:r>
          </a:p>
        </p:txBody>
      </p:sp>
      <p:sp>
        <p:nvSpPr>
          <p:cNvPr id="3" name="Marcador de contenido 2">
            <a:extLst>
              <a:ext uri="{FF2B5EF4-FFF2-40B4-BE49-F238E27FC236}">
                <a16:creationId xmlns:a16="http://schemas.microsoft.com/office/drawing/2014/main" id="{17527C75-D59D-66F2-AB0E-B145DFD8F329}"/>
              </a:ext>
            </a:extLst>
          </p:cNvPr>
          <p:cNvSpPr>
            <a:spLocks noGrp="1"/>
          </p:cNvSpPr>
          <p:nvPr>
            <p:ph sz="quarter" idx="13"/>
          </p:nvPr>
        </p:nvSpPr>
        <p:spPr>
          <a:xfrm>
            <a:off x="4376890" y="2214693"/>
            <a:ext cx="4442645" cy="4259849"/>
          </a:xfrm>
        </p:spPr>
        <p:txBody>
          <a:bodyPr>
            <a:normAutofit fontScale="85000" lnSpcReduction="20000"/>
          </a:bodyPr>
          <a:lstStyle/>
          <a:p>
            <a:pPr marL="0" indent="0" algn="just">
              <a:buNone/>
            </a:pPr>
            <a:r>
              <a:rPr lang="es-DO" cap="none" dirty="0">
                <a:ln w="0"/>
                <a:effectLst>
                  <a:outerShdw blurRad="38100" dist="19050" dir="2700000" algn="tl" rotWithShape="0">
                    <a:schemeClr val="dk1">
                      <a:alpha val="40000"/>
                    </a:schemeClr>
                  </a:outerShdw>
                </a:effectLst>
              </a:rPr>
              <a:t>La gobernadora de Monte Plata, Rafaela Javier Gomera, encabezó la celebración de la eucaristía en honor a la virgen de la Altagracia, patrona de los dominicanos, en la parroquia San Antonio de Padua. Durante la homilía, el párroco césar peralta resaltó la importancia de la virgen maría en la fe católica e invitó a los fieles a seguir su ejemplo de fe y caridad. La gobernadora expresó su agradecimiento por participar en esta celebración y destacó la importancia de renovar el compromiso de servir al pueblo inspirados en los valores cristianos representados por la virgen de la Altagracia. Al finalizar la eucaristía, se llevó a cabo una procesión con la imagen de la virgen por las calles del municipio.</a:t>
            </a:r>
          </a:p>
        </p:txBody>
      </p:sp>
      <p:pic>
        <p:nvPicPr>
          <p:cNvPr id="4" name="Imagen 3">
            <a:extLst>
              <a:ext uri="{FF2B5EF4-FFF2-40B4-BE49-F238E27FC236}">
                <a16:creationId xmlns:a16="http://schemas.microsoft.com/office/drawing/2014/main" id="{7D2EB553-75F3-A05E-57A4-1FB5FAB7CC4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376891" y="-736804"/>
            <a:ext cx="3660980" cy="3438218"/>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477AF4E3-D544-383B-2E29-1D2C17E6BDAE}"/>
              </a:ext>
            </a:extLst>
          </p:cNvPr>
          <p:cNvPicPr>
            <a:picLocks noChangeAspect="1"/>
          </p:cNvPicPr>
          <p:nvPr/>
        </p:nvPicPr>
        <p:blipFill>
          <a:blip r:embed="rId5"/>
          <a:stretch>
            <a:fillRect/>
          </a:stretch>
        </p:blipFill>
        <p:spPr>
          <a:xfrm>
            <a:off x="305620" y="4285624"/>
            <a:ext cx="4028786" cy="24286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a:extLst>
              <a:ext uri="{FF2B5EF4-FFF2-40B4-BE49-F238E27FC236}">
                <a16:creationId xmlns:a16="http://schemas.microsoft.com/office/drawing/2014/main" id="{B5D729CF-53E1-CBF9-48B3-811E838F725E}"/>
              </a:ext>
            </a:extLst>
          </p:cNvPr>
          <p:cNvPicPr>
            <a:picLocks noChangeAspect="1"/>
          </p:cNvPicPr>
          <p:nvPr/>
        </p:nvPicPr>
        <p:blipFill>
          <a:blip r:embed="rId6"/>
          <a:stretch>
            <a:fillRect/>
          </a:stretch>
        </p:blipFill>
        <p:spPr>
          <a:xfrm>
            <a:off x="178166" y="2214693"/>
            <a:ext cx="4113755" cy="2135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7731393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4626F3-54A7-B1B9-57D1-609931688ADB}"/>
              </a:ext>
            </a:extLst>
          </p:cNvPr>
          <p:cNvSpPr>
            <a:spLocks noGrp="1"/>
          </p:cNvSpPr>
          <p:nvPr>
            <p:ph type="title"/>
          </p:nvPr>
        </p:nvSpPr>
        <p:spPr>
          <a:xfrm>
            <a:off x="972770" y="604685"/>
            <a:ext cx="3142030" cy="1474839"/>
          </a:xfrm>
        </p:spPr>
        <p:txBody>
          <a:bodyPr>
            <a:normAutofit fontScale="90000"/>
          </a:bodyPr>
          <a:lstStyle/>
          <a:p>
            <a:r>
              <a:rPr lang="es-DO" sz="3200" b="1" cap="non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FECHA: MARTES 21 DE ENERO 2025</a:t>
            </a:r>
            <a:br>
              <a:rPr lang="es-DO" sz="3200" b="1" cap="non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br>
            <a:r>
              <a:rPr lang="es-DO" sz="3200" b="1" cap="non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MONTE PLATA</a:t>
            </a:r>
          </a:p>
        </p:txBody>
      </p:sp>
      <p:sp>
        <p:nvSpPr>
          <p:cNvPr id="3" name="Marcador de contenido 2">
            <a:extLst>
              <a:ext uri="{FF2B5EF4-FFF2-40B4-BE49-F238E27FC236}">
                <a16:creationId xmlns:a16="http://schemas.microsoft.com/office/drawing/2014/main" id="{45A545BD-D423-6E86-914E-C07B03C0BD82}"/>
              </a:ext>
            </a:extLst>
          </p:cNvPr>
          <p:cNvSpPr>
            <a:spLocks noGrp="1"/>
          </p:cNvSpPr>
          <p:nvPr>
            <p:ph sz="quarter" idx="13"/>
          </p:nvPr>
        </p:nvSpPr>
        <p:spPr>
          <a:xfrm>
            <a:off x="169454" y="2079524"/>
            <a:ext cx="11852466" cy="1474839"/>
          </a:xfrm>
        </p:spPr>
        <p:txBody>
          <a:bodyPr>
            <a:normAutofit fontScale="85000" lnSpcReduction="20000"/>
          </a:bodyPr>
          <a:lstStyle/>
          <a:p>
            <a:pPr marL="0" indent="0" algn="just">
              <a:buNone/>
            </a:pPr>
            <a:r>
              <a:rPr lang="es-DO" cap="none" dirty="0"/>
              <a:t>La noche del martes 21 de enero, la gobernación de Monte Plata ofreció un programa de entretenimiento para celebrar las fiestas patronales en honor a la virgen de la Altagracia. Los más pequeños disfrutaron de un espectáculo infantil con payasos, mientras que los adultos participaron en rifas de electrodomésticos, incluyendo neveras, estufas y camas. La celebración culminó con la presentación de la orquesta de la Fuerza Aérea de la República Dominicana (FARD), que puso a bailar a todos los presentes bajo la mirada atenta de la gobernadora Rafaela Javier gomera.</a:t>
            </a:r>
          </a:p>
        </p:txBody>
      </p:sp>
      <p:pic>
        <p:nvPicPr>
          <p:cNvPr id="4" name="Imagen 3">
            <a:extLst>
              <a:ext uri="{FF2B5EF4-FFF2-40B4-BE49-F238E27FC236}">
                <a16:creationId xmlns:a16="http://schemas.microsoft.com/office/drawing/2014/main" id="{1006CB4A-ACF9-C2C1-DE4E-22D581E085C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376891" y="-736804"/>
            <a:ext cx="3660980" cy="3438218"/>
          </a:xfrm>
          <a:prstGeom prst="rect">
            <a:avLst/>
          </a:prstGeom>
        </p:spPr>
      </p:pic>
      <p:pic>
        <p:nvPicPr>
          <p:cNvPr id="6" name="Imagen 5">
            <a:extLst>
              <a:ext uri="{FF2B5EF4-FFF2-40B4-BE49-F238E27FC236}">
                <a16:creationId xmlns:a16="http://schemas.microsoft.com/office/drawing/2014/main" id="{3DC1D187-2E7A-0D6C-9F19-DE4E8CB3A5EA}"/>
              </a:ext>
            </a:extLst>
          </p:cNvPr>
          <p:cNvPicPr>
            <a:picLocks noChangeAspect="1"/>
          </p:cNvPicPr>
          <p:nvPr/>
        </p:nvPicPr>
        <p:blipFill>
          <a:blip r:embed="rId4"/>
          <a:stretch>
            <a:fillRect/>
          </a:stretch>
        </p:blipFill>
        <p:spPr>
          <a:xfrm>
            <a:off x="169454" y="3554363"/>
            <a:ext cx="3148933" cy="3097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72EA0E52-68E6-765C-CB74-90D25315E503}"/>
              </a:ext>
            </a:extLst>
          </p:cNvPr>
          <p:cNvPicPr>
            <a:picLocks noChangeAspect="1"/>
          </p:cNvPicPr>
          <p:nvPr/>
        </p:nvPicPr>
        <p:blipFill>
          <a:blip r:embed="rId5"/>
          <a:stretch>
            <a:fillRect/>
          </a:stretch>
        </p:blipFill>
        <p:spPr>
          <a:xfrm>
            <a:off x="3318387" y="3554363"/>
            <a:ext cx="2921323" cy="3097160"/>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6EB1F5D5-0F4A-14F2-5F58-B00059017615}"/>
              </a:ext>
            </a:extLst>
          </p:cNvPr>
          <p:cNvPicPr>
            <a:picLocks noChangeAspect="1"/>
          </p:cNvPicPr>
          <p:nvPr/>
        </p:nvPicPr>
        <p:blipFill>
          <a:blip r:embed="rId6"/>
          <a:stretch>
            <a:fillRect/>
          </a:stretch>
        </p:blipFill>
        <p:spPr>
          <a:xfrm>
            <a:off x="6239710" y="3554363"/>
            <a:ext cx="2921323" cy="3097160"/>
          </a:xfrm>
          <a:prstGeom prst="rect">
            <a:avLst/>
          </a:prstGeom>
          <a:ln>
            <a:noFill/>
          </a:ln>
          <a:effectLst>
            <a:outerShdw blurRad="292100" dist="139700" dir="2700000" algn="tl" rotWithShape="0">
              <a:srgbClr val="333333">
                <a:alpha val="65000"/>
              </a:srgbClr>
            </a:outerShdw>
          </a:effectLst>
        </p:spPr>
      </p:pic>
      <p:pic>
        <p:nvPicPr>
          <p:cNvPr id="12" name="Imagen 11">
            <a:extLst>
              <a:ext uri="{FF2B5EF4-FFF2-40B4-BE49-F238E27FC236}">
                <a16:creationId xmlns:a16="http://schemas.microsoft.com/office/drawing/2014/main" id="{90E125AE-82D5-218E-99BA-4CD6BEF27765}"/>
              </a:ext>
            </a:extLst>
          </p:cNvPr>
          <p:cNvPicPr>
            <a:picLocks noChangeAspect="1"/>
          </p:cNvPicPr>
          <p:nvPr/>
        </p:nvPicPr>
        <p:blipFill>
          <a:blip r:embed="rId7"/>
          <a:stretch>
            <a:fillRect/>
          </a:stretch>
        </p:blipFill>
        <p:spPr>
          <a:xfrm>
            <a:off x="9161033" y="3554363"/>
            <a:ext cx="2860887" cy="3097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7493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50852F-09DB-751D-4191-302EA7D80022}"/>
              </a:ext>
            </a:extLst>
          </p:cNvPr>
          <p:cNvSpPr>
            <a:spLocks noGrp="1"/>
          </p:cNvSpPr>
          <p:nvPr>
            <p:ph type="title"/>
          </p:nvPr>
        </p:nvSpPr>
        <p:spPr>
          <a:xfrm>
            <a:off x="913775" y="618517"/>
            <a:ext cx="3481243" cy="1596177"/>
          </a:xfrm>
        </p:spPr>
        <p:txBody>
          <a:bodyPr>
            <a:noAutofit/>
          </a:bodyPr>
          <a:lstStyle/>
          <a:p>
            <a:r>
              <a:rPr lang="es-DO" sz="2400" b="1" cap="non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FECHA: JUEVES 23 DE ENERO 2025</a:t>
            </a:r>
            <a:br>
              <a:rPr lang="es-DO" sz="2400" b="1" cap="non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br>
            <a:r>
              <a:rPr lang="es-DO" sz="2400" b="1" cap="non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SAN PEDRO DE MACORIS</a:t>
            </a:r>
          </a:p>
        </p:txBody>
      </p:sp>
      <p:sp>
        <p:nvSpPr>
          <p:cNvPr id="3" name="Marcador de contenido 2">
            <a:extLst>
              <a:ext uri="{FF2B5EF4-FFF2-40B4-BE49-F238E27FC236}">
                <a16:creationId xmlns:a16="http://schemas.microsoft.com/office/drawing/2014/main" id="{09802738-D1A5-06DA-F618-842595DD556A}"/>
              </a:ext>
            </a:extLst>
          </p:cNvPr>
          <p:cNvSpPr>
            <a:spLocks noGrp="1"/>
          </p:cNvSpPr>
          <p:nvPr>
            <p:ph sz="quarter" idx="13"/>
          </p:nvPr>
        </p:nvSpPr>
        <p:spPr>
          <a:xfrm>
            <a:off x="913774" y="2367092"/>
            <a:ext cx="3776212" cy="4181192"/>
          </a:xfrm>
        </p:spPr>
        <p:txBody>
          <a:bodyPr>
            <a:normAutofit fontScale="70000" lnSpcReduction="20000"/>
          </a:bodyPr>
          <a:lstStyle/>
          <a:p>
            <a:pPr marL="0" indent="0" algn="just">
              <a:buNone/>
            </a:pPr>
            <a:r>
              <a:rPr lang="es-DO" cap="none" dirty="0">
                <a:ln w="0"/>
                <a:solidFill>
                  <a:schemeClr val="accent1"/>
                </a:solidFill>
                <a:effectLst>
                  <a:outerShdw blurRad="38100" dist="25400" dir="5400000" algn="ctr" rotWithShape="0">
                    <a:srgbClr val="6E747A">
                      <a:alpha val="43000"/>
                    </a:srgbClr>
                  </a:outerShdw>
                </a:effectLst>
              </a:rPr>
              <a:t>En un emotivo evento celebrado en San Pedro de Macorís, la gobernadora Rafaela Javier Gomera se unió a autoridades locales, regionales y nacionales para reconocer a los jóvenes finalistas del Premio Nacional de la Juventud 2025 de las regiones Higuamo y Yuma. Acompañada por el viceministro de la juventud, Ányelo Ramírez Bidó, y otras autoridades, la gobernadora asistió a este acto que destacó la creatividad e innovación de jóvenes que, a través de plataformas digitales, impactan positivamente a la sociedad de la provincia de Monte Plata y Dominicana. La gobernadora expresó su orgullo por los jóvenes finalistas de Monte Plata y extendió una invitación a la provincia para unirse a la ceremonia de premiación el 31 de enero en el aula magna de la UASD, donde el presidente Luis Abinader reafirmará el compromiso del gobierno con el desarrollo de la Juventud.</a:t>
            </a:r>
          </a:p>
        </p:txBody>
      </p:sp>
      <p:pic>
        <p:nvPicPr>
          <p:cNvPr id="4" name="Imagen 3">
            <a:extLst>
              <a:ext uri="{FF2B5EF4-FFF2-40B4-BE49-F238E27FC236}">
                <a16:creationId xmlns:a16="http://schemas.microsoft.com/office/drawing/2014/main" id="{793C5398-8715-4456-B0AB-A763F8D29B6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65510" y="-736804"/>
            <a:ext cx="3660980" cy="3438218"/>
          </a:xfrm>
          <a:prstGeom prst="rect">
            <a:avLst/>
          </a:prstGeom>
        </p:spPr>
      </p:pic>
      <p:pic>
        <p:nvPicPr>
          <p:cNvPr id="6" name="Imagen 5">
            <a:extLst>
              <a:ext uri="{FF2B5EF4-FFF2-40B4-BE49-F238E27FC236}">
                <a16:creationId xmlns:a16="http://schemas.microsoft.com/office/drawing/2014/main" id="{2EFAE759-9B12-978D-FDB1-000976BAC621}"/>
              </a:ext>
            </a:extLst>
          </p:cNvPr>
          <p:cNvPicPr>
            <a:picLocks noChangeAspect="1"/>
          </p:cNvPicPr>
          <p:nvPr/>
        </p:nvPicPr>
        <p:blipFill>
          <a:blip r:embed="rId4"/>
          <a:stretch>
            <a:fillRect/>
          </a:stretch>
        </p:blipFill>
        <p:spPr>
          <a:xfrm>
            <a:off x="4689986" y="2367092"/>
            <a:ext cx="7344698" cy="4181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23EC2E0F-B8E8-4F45-C181-A63A9397A2D9}"/>
              </a:ext>
            </a:extLst>
          </p:cNvPr>
          <p:cNvPicPr>
            <a:picLocks noChangeAspect="1"/>
          </p:cNvPicPr>
          <p:nvPr/>
        </p:nvPicPr>
        <p:blipFill>
          <a:blip r:embed="rId5"/>
          <a:stretch>
            <a:fillRect/>
          </a:stretch>
        </p:blipFill>
        <p:spPr>
          <a:xfrm>
            <a:off x="4689986" y="5220928"/>
            <a:ext cx="2570107" cy="14797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Imagen 11">
            <a:extLst>
              <a:ext uri="{FF2B5EF4-FFF2-40B4-BE49-F238E27FC236}">
                <a16:creationId xmlns:a16="http://schemas.microsoft.com/office/drawing/2014/main" id="{85A667C4-A8F0-A862-63A8-791B2AC3B8A1}"/>
              </a:ext>
            </a:extLst>
          </p:cNvPr>
          <p:cNvPicPr>
            <a:picLocks noChangeAspect="1"/>
          </p:cNvPicPr>
          <p:nvPr/>
        </p:nvPicPr>
        <p:blipFill>
          <a:blip r:embed="rId6"/>
          <a:stretch>
            <a:fillRect/>
          </a:stretch>
        </p:blipFill>
        <p:spPr>
          <a:xfrm>
            <a:off x="7042725" y="5220929"/>
            <a:ext cx="2956681" cy="14797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Imagen 13">
            <a:extLst>
              <a:ext uri="{FF2B5EF4-FFF2-40B4-BE49-F238E27FC236}">
                <a16:creationId xmlns:a16="http://schemas.microsoft.com/office/drawing/2014/main" id="{EA3CC167-E81E-AD55-2C84-95FF24371DE5}"/>
              </a:ext>
            </a:extLst>
          </p:cNvPr>
          <p:cNvPicPr>
            <a:picLocks noChangeAspect="1"/>
          </p:cNvPicPr>
          <p:nvPr/>
        </p:nvPicPr>
        <p:blipFill>
          <a:blip r:embed="rId7"/>
          <a:stretch>
            <a:fillRect/>
          </a:stretch>
        </p:blipFill>
        <p:spPr>
          <a:xfrm>
            <a:off x="9830200" y="5220928"/>
            <a:ext cx="2204484" cy="16370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52942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A86D34-4F54-76B8-6C61-63D9D1894964}"/>
              </a:ext>
            </a:extLst>
          </p:cNvPr>
          <p:cNvSpPr>
            <a:spLocks noGrp="1"/>
          </p:cNvSpPr>
          <p:nvPr>
            <p:ph type="title"/>
          </p:nvPr>
        </p:nvSpPr>
        <p:spPr>
          <a:xfrm>
            <a:off x="913776" y="618517"/>
            <a:ext cx="2861811" cy="1596177"/>
          </a:xfrm>
        </p:spPr>
        <p:txBody>
          <a:bodyPr>
            <a:normAutofit fontScale="90000"/>
          </a:bodyPr>
          <a:lstStyle/>
          <a:p>
            <a:r>
              <a:rPr lang="es-DO" sz="2800" b="1" cap="non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FECHA: VIERNES 24 DE ENERO 2025 MONTE PLATA</a:t>
            </a:r>
          </a:p>
        </p:txBody>
      </p:sp>
      <p:sp>
        <p:nvSpPr>
          <p:cNvPr id="3" name="Marcador de contenido 2">
            <a:extLst>
              <a:ext uri="{FF2B5EF4-FFF2-40B4-BE49-F238E27FC236}">
                <a16:creationId xmlns:a16="http://schemas.microsoft.com/office/drawing/2014/main" id="{A1DC2A45-8526-37ED-A6E0-B4E0F6122E0D}"/>
              </a:ext>
            </a:extLst>
          </p:cNvPr>
          <p:cNvSpPr>
            <a:spLocks noGrp="1"/>
          </p:cNvSpPr>
          <p:nvPr>
            <p:ph sz="quarter" idx="13"/>
          </p:nvPr>
        </p:nvSpPr>
        <p:spPr>
          <a:xfrm>
            <a:off x="4376890" y="2214694"/>
            <a:ext cx="3660980" cy="4024789"/>
          </a:xfrm>
        </p:spPr>
        <p:txBody>
          <a:bodyPr>
            <a:normAutofit fontScale="92500" lnSpcReduction="10000"/>
          </a:bodyPr>
          <a:lstStyle/>
          <a:p>
            <a:pPr marL="0" indent="0" algn="just">
              <a:buNone/>
            </a:pPr>
            <a:r>
              <a:rPr lang="es-DO" cap="none" dirty="0">
                <a:ln w="0"/>
                <a:solidFill>
                  <a:schemeClr val="accent1"/>
                </a:solidFill>
                <a:effectLst>
                  <a:outerShdw blurRad="38100" dist="25400" dir="5400000" algn="ctr" rotWithShape="0">
                    <a:srgbClr val="6E747A">
                      <a:alpha val="43000"/>
                    </a:srgbClr>
                  </a:outerShdw>
                </a:effectLst>
              </a:rPr>
              <a:t>En el marco de la conmemoración del natalicio de Juan Pablo Duarte, el Distrito Educativo 17-02 de Monte Plata, dirigido por la licenciada Odalis Custodio, llevó a cabo un homenaje al padre de la patria. En representación de la gobernadora Rafaela Javier, asistió la licenciada Marielisa Severino De La Guarda, quien se unió a la comunidad educativa para honrar el legado y los ideales Duartianos.</a:t>
            </a:r>
          </a:p>
        </p:txBody>
      </p:sp>
      <p:pic>
        <p:nvPicPr>
          <p:cNvPr id="6" name="Imagen 5">
            <a:extLst>
              <a:ext uri="{FF2B5EF4-FFF2-40B4-BE49-F238E27FC236}">
                <a16:creationId xmlns:a16="http://schemas.microsoft.com/office/drawing/2014/main" id="{725E1B17-6449-58C4-2753-6E0C55D8B008}"/>
              </a:ext>
            </a:extLst>
          </p:cNvPr>
          <p:cNvPicPr>
            <a:picLocks noChangeAspect="1"/>
          </p:cNvPicPr>
          <p:nvPr/>
        </p:nvPicPr>
        <p:blipFill>
          <a:blip r:embed="rId2"/>
          <a:stretch>
            <a:fillRect/>
          </a:stretch>
        </p:blipFill>
        <p:spPr>
          <a:xfrm>
            <a:off x="117988" y="2348991"/>
            <a:ext cx="4258902" cy="28012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665BBB93-A602-E6BD-4CE1-E8149E819187}"/>
              </a:ext>
            </a:extLst>
          </p:cNvPr>
          <p:cNvPicPr>
            <a:picLocks noChangeAspect="1"/>
          </p:cNvPicPr>
          <p:nvPr/>
        </p:nvPicPr>
        <p:blipFill>
          <a:blip r:embed="rId3"/>
          <a:stretch>
            <a:fillRect/>
          </a:stretch>
        </p:blipFill>
        <p:spPr>
          <a:xfrm>
            <a:off x="8037870" y="4441700"/>
            <a:ext cx="4036142" cy="17977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Imagen 9">
            <a:extLst>
              <a:ext uri="{FF2B5EF4-FFF2-40B4-BE49-F238E27FC236}">
                <a16:creationId xmlns:a16="http://schemas.microsoft.com/office/drawing/2014/main" id="{220B6ACB-9912-48F6-5E76-F1B931A25B54}"/>
              </a:ext>
            </a:extLst>
          </p:cNvPr>
          <p:cNvPicPr>
            <a:picLocks noChangeAspect="1"/>
          </p:cNvPicPr>
          <p:nvPr/>
        </p:nvPicPr>
        <p:blipFill>
          <a:blip r:embed="rId4"/>
          <a:stretch>
            <a:fillRect/>
          </a:stretch>
        </p:blipFill>
        <p:spPr>
          <a:xfrm>
            <a:off x="117987" y="5150256"/>
            <a:ext cx="4258902" cy="1573447"/>
          </a:xfrm>
          <a:prstGeom prst="rect">
            <a:avLst/>
          </a:prstGeom>
          <a:ln>
            <a:noFill/>
          </a:ln>
          <a:effectLst>
            <a:outerShdw blurRad="292100" dist="139700" dir="2700000" algn="tl" rotWithShape="0">
              <a:srgbClr val="333333">
                <a:alpha val="65000"/>
              </a:srgbClr>
            </a:outerShdw>
          </a:effectLst>
        </p:spPr>
      </p:pic>
      <p:pic>
        <p:nvPicPr>
          <p:cNvPr id="12" name="Imagen 11">
            <a:extLst>
              <a:ext uri="{FF2B5EF4-FFF2-40B4-BE49-F238E27FC236}">
                <a16:creationId xmlns:a16="http://schemas.microsoft.com/office/drawing/2014/main" id="{273CD1C9-6B9E-E8BA-E3B5-4A81C3265A08}"/>
              </a:ext>
            </a:extLst>
          </p:cNvPr>
          <p:cNvPicPr>
            <a:picLocks noChangeAspect="1"/>
          </p:cNvPicPr>
          <p:nvPr/>
        </p:nvPicPr>
        <p:blipFill>
          <a:blip r:embed="rId5"/>
          <a:stretch>
            <a:fillRect/>
          </a:stretch>
        </p:blipFill>
        <p:spPr>
          <a:xfrm>
            <a:off x="8037871" y="2214694"/>
            <a:ext cx="4036142" cy="22270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n 6">
            <a:extLst>
              <a:ext uri="{FF2B5EF4-FFF2-40B4-BE49-F238E27FC236}">
                <a16:creationId xmlns:a16="http://schemas.microsoft.com/office/drawing/2014/main" id="{45277855-18DB-7239-944E-4971EA9B75B7}"/>
              </a:ext>
            </a:extLst>
          </p:cNvPr>
          <p:cNvPicPr>
            <a:picLocks noChangeAspect="1"/>
          </p:cNvPicPr>
          <p:nvPr/>
        </p:nvPicPr>
        <p:blipFill>
          <a:blip r:embed="rId6"/>
          <a:stretch>
            <a:fillRect/>
          </a:stretch>
        </p:blipFill>
        <p:spPr>
          <a:xfrm>
            <a:off x="4482214" y="-644167"/>
            <a:ext cx="3227571" cy="32275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16225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FDA14F-B36D-E152-E1F7-39D1C436F8BA}"/>
              </a:ext>
            </a:extLst>
          </p:cNvPr>
          <p:cNvSpPr>
            <a:spLocks noGrp="1"/>
          </p:cNvSpPr>
          <p:nvPr>
            <p:ph type="title"/>
          </p:nvPr>
        </p:nvSpPr>
        <p:spPr>
          <a:xfrm>
            <a:off x="913774" y="427703"/>
            <a:ext cx="2861813" cy="1415845"/>
          </a:xfrm>
        </p:spPr>
        <p:txBody>
          <a:bodyPr>
            <a:noAutofit/>
          </a:bodyPr>
          <a:lstStyle/>
          <a:p>
            <a:r>
              <a:rPr lang="es-DO" sz="2800" b="1" cap="non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FECHA: DOMINGO 26 DE ENERO 2025 BAYAGUANA</a:t>
            </a:r>
          </a:p>
        </p:txBody>
      </p:sp>
      <p:sp>
        <p:nvSpPr>
          <p:cNvPr id="3" name="Marcador de contenido 2">
            <a:extLst>
              <a:ext uri="{FF2B5EF4-FFF2-40B4-BE49-F238E27FC236}">
                <a16:creationId xmlns:a16="http://schemas.microsoft.com/office/drawing/2014/main" id="{6C0A2715-C9C0-4360-F73B-7E89F5D63D4E}"/>
              </a:ext>
            </a:extLst>
          </p:cNvPr>
          <p:cNvSpPr>
            <a:spLocks noGrp="1"/>
          </p:cNvSpPr>
          <p:nvPr>
            <p:ph sz="quarter" idx="13"/>
          </p:nvPr>
        </p:nvSpPr>
        <p:spPr>
          <a:xfrm>
            <a:off x="913774" y="1946788"/>
            <a:ext cx="3879452" cy="4734232"/>
          </a:xfrm>
        </p:spPr>
        <p:txBody>
          <a:bodyPr>
            <a:normAutofit fontScale="70000" lnSpcReduction="20000"/>
          </a:bodyPr>
          <a:lstStyle/>
          <a:p>
            <a:pPr marL="0" indent="0" algn="just">
              <a:buNone/>
            </a:pPr>
            <a:r>
              <a:rPr lang="es-DO" cap="none" dirty="0">
                <a:ln w="0"/>
                <a:effectLst>
                  <a:outerShdw blurRad="38100" dist="19050" dir="2700000" algn="tl" rotWithShape="0">
                    <a:schemeClr val="dk1">
                      <a:alpha val="40000"/>
                    </a:schemeClr>
                  </a:outerShdw>
                </a:effectLst>
              </a:rPr>
              <a:t>En la conmemoración del 212 aniversario del natalicio de juan pablo duarte, padre de la patria, la comunidad de bayaguana se reunió en un emotivo acto en el parque José Francisco Peña Gómez. El evento, organizado por diversas instituciones locales, contó con la presencia del licenciado Saturnino Pérez, asistente de la gobernadora Rafaela Javier, quien representó a la gobernadora en este importante homenaje. Durante la ceremonia, el historiador Leonte Mieses ofreció una reseña de la vida y obra de duarte, resaltando su legado y contribución a la independencia dominicana. Además, se rindió homenaje póstumo a Wenceslao Rosario por su aporte al desarrollo cultural y social de bayaguana. El licenciado Pérez, en nombre de la gobernadora, destacó la importancia de mantener vivo el patriotismo y el compromiso del gobierno provincial con la preservación del legado histórico y cultural de la nación.</a:t>
            </a:r>
          </a:p>
        </p:txBody>
      </p:sp>
      <p:pic>
        <p:nvPicPr>
          <p:cNvPr id="4" name="Imagen 3">
            <a:extLst>
              <a:ext uri="{FF2B5EF4-FFF2-40B4-BE49-F238E27FC236}">
                <a16:creationId xmlns:a16="http://schemas.microsoft.com/office/drawing/2014/main" id="{A81EF223-B83F-5F8E-7EFE-9BF675AB137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207787" y="-802792"/>
            <a:ext cx="3548917" cy="3332974"/>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43E10D40-F95C-7E12-253A-F6428046058A}"/>
              </a:ext>
            </a:extLst>
          </p:cNvPr>
          <p:cNvPicPr>
            <a:picLocks noChangeAspect="1"/>
          </p:cNvPicPr>
          <p:nvPr/>
        </p:nvPicPr>
        <p:blipFill>
          <a:blip r:embed="rId4"/>
          <a:stretch>
            <a:fillRect/>
          </a:stretch>
        </p:blipFill>
        <p:spPr>
          <a:xfrm>
            <a:off x="4947303" y="1946788"/>
            <a:ext cx="4181949" cy="27868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971434AE-EC9F-214E-E782-0EF034B723D1}"/>
              </a:ext>
            </a:extLst>
          </p:cNvPr>
          <p:cNvPicPr>
            <a:picLocks noChangeAspect="1"/>
          </p:cNvPicPr>
          <p:nvPr/>
        </p:nvPicPr>
        <p:blipFill>
          <a:blip r:embed="rId5"/>
          <a:stretch>
            <a:fillRect/>
          </a:stretch>
        </p:blipFill>
        <p:spPr>
          <a:xfrm>
            <a:off x="4947303" y="4733665"/>
            <a:ext cx="4181949" cy="1268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a:extLst>
              <a:ext uri="{FF2B5EF4-FFF2-40B4-BE49-F238E27FC236}">
                <a16:creationId xmlns:a16="http://schemas.microsoft.com/office/drawing/2014/main" id="{9C16EB84-A20D-F465-3E06-2EA90F2E279C}"/>
              </a:ext>
            </a:extLst>
          </p:cNvPr>
          <p:cNvPicPr>
            <a:picLocks noChangeAspect="1"/>
          </p:cNvPicPr>
          <p:nvPr/>
        </p:nvPicPr>
        <p:blipFill>
          <a:blip r:embed="rId6"/>
          <a:stretch>
            <a:fillRect/>
          </a:stretch>
        </p:blipFill>
        <p:spPr>
          <a:xfrm>
            <a:off x="9129252" y="1946788"/>
            <a:ext cx="2949479" cy="13772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n 11">
            <a:extLst>
              <a:ext uri="{FF2B5EF4-FFF2-40B4-BE49-F238E27FC236}">
                <a16:creationId xmlns:a16="http://schemas.microsoft.com/office/drawing/2014/main" id="{1A81191F-8333-1E1D-B999-EA18776ED04D}"/>
              </a:ext>
            </a:extLst>
          </p:cNvPr>
          <p:cNvPicPr>
            <a:picLocks noChangeAspect="1"/>
          </p:cNvPicPr>
          <p:nvPr/>
        </p:nvPicPr>
        <p:blipFill>
          <a:blip r:embed="rId7"/>
          <a:stretch>
            <a:fillRect/>
          </a:stretch>
        </p:blipFill>
        <p:spPr>
          <a:xfrm>
            <a:off x="9129252" y="3340226"/>
            <a:ext cx="2949479" cy="2662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14659094"/>
      </p:ext>
    </p:extLst>
  </p:cSld>
  <p:clrMapOvr>
    <a:masterClrMapping/>
  </p:clrMapOvr>
  <p:transition spd="slow">
    <p:wheel spokes="1"/>
  </p:transition>
</p:sld>
</file>

<file path=ppt/theme/theme1.xml><?xml version="1.0" encoding="utf-8"?>
<a:theme xmlns:a="http://schemas.openxmlformats.org/drawingml/2006/main" name="Gota">
  <a:themeElements>
    <a:clrScheme name="Gota">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Got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ot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TM04033925[[fn=Gota]]</Template>
  <TotalTime>1062</TotalTime>
  <Words>2039</Words>
  <Application>Microsoft Office PowerPoint</Application>
  <PresentationFormat>Panorámica</PresentationFormat>
  <Paragraphs>41</Paragraphs>
  <Slides>15</Slides>
  <Notes>0</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15</vt:i4>
      </vt:variant>
    </vt:vector>
  </HeadingPairs>
  <TitlesOfParts>
    <vt:vector size="27" baseType="lpstr">
      <vt:lpstr>Algerian</vt:lpstr>
      <vt:lpstr>Arial</vt:lpstr>
      <vt:lpstr>Bahnschrift Condensed</vt:lpstr>
      <vt:lpstr>Century Gothic</vt:lpstr>
      <vt:lpstr>Edwardian Script ITC</vt:lpstr>
      <vt:lpstr>Eras Bold ITC</vt:lpstr>
      <vt:lpstr>Gabriola</vt:lpstr>
      <vt:lpstr>Georgia</vt:lpstr>
      <vt:lpstr>Impact</vt:lpstr>
      <vt:lpstr>Tw Cen MT</vt:lpstr>
      <vt:lpstr>Wingdings</vt:lpstr>
      <vt:lpstr>Gota</vt:lpstr>
      <vt:lpstr>Presentación de PowerPoint</vt:lpstr>
      <vt:lpstr>En este resumen detallaremos todas las actividades y reuniones Oficiales de nuestra gobernadora la licenciada Rafaela Javier Gomera, representando al Presidente Luis Rodolfo Abinader Corona en todo el territorio de la provincia de Monte Plata que abarca, cinco (5) Municipios y siete (7) Distritos Municipales.    WEB: https://gobernacionmonteplata.gob.do/ Facebook: https://facebook.com/gobernaciondemontepla TIKTOK: https://www.tiktok.com/@gobernacion2024/  </vt:lpstr>
      <vt:lpstr>FECHA: LUNES 06 DE ENERO 2025 YAMASÁ</vt:lpstr>
      <vt:lpstr>FECHA: MIÉRCOLES 15 DE ENERO 2025 MONTE PLATA</vt:lpstr>
      <vt:lpstr>FECHA: MARTES 21 DE ENERO 2025 MONTE PLATA</vt:lpstr>
      <vt:lpstr>FECHA: MARTES 21 DE ENERO 2025 MONTE PLATA</vt:lpstr>
      <vt:lpstr>FECHA: JUEVES 23 DE ENERO 2025 SAN PEDRO DE MACORIS</vt:lpstr>
      <vt:lpstr>FECHA: VIERNES 24 DE ENERO 2025 MONTE PLATA</vt:lpstr>
      <vt:lpstr>FECHA: DOMINGO 26 DE ENERO 2025 BAYAGUANA</vt:lpstr>
      <vt:lpstr>FECHA: LUNES 27 DE ENERO 2025 MONTE PLATA</vt:lpstr>
      <vt:lpstr>FECHA: JUEVES 30 DE ENERO 2025 YAMASA</vt:lpstr>
      <vt:lpstr>FECHA: JUEVES 30 DE ENERO 2025 MONTE PLATA</vt:lpstr>
      <vt:lpstr>FECHA: VIERNES 31 DE ENERO 2025</vt:lpstr>
      <vt:lpstr>CONCLUSIÓN DEL INFORME DEL MES ENERO 2025</vt:lpstr>
      <vt:lpstr>DEPARTAMENTO DE RELACIONES PUBLICAS Y COMUNICACIONES  GOBERNACIÓN MONTE PLATA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Eddy Recio</dc:creator>
  <cp:lastModifiedBy>Eddy Recio</cp:lastModifiedBy>
  <cp:revision>38</cp:revision>
  <dcterms:created xsi:type="dcterms:W3CDTF">2025-01-22T18:08:00Z</dcterms:created>
  <dcterms:modified xsi:type="dcterms:W3CDTF">2025-02-03T20:06:53Z</dcterms:modified>
</cp:coreProperties>
</file>