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3" r:id="rId17"/>
    <p:sldId id="274" r:id="rId18"/>
    <p:sldId id="270"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337" autoAdjust="0"/>
  </p:normalViewPr>
  <p:slideViewPr>
    <p:cSldViewPr snapToGrid="0">
      <p:cViewPr varScale="1">
        <p:scale>
          <a:sx n="65" d="100"/>
          <a:sy n="65" d="100"/>
        </p:scale>
        <p:origin x="66"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D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A8290-61BA-4CB0-98E0-2D9A87EBC0DF}" type="datetimeFigureOut">
              <a:rPr lang="es-DO" smtClean="0"/>
              <a:t>5/3/2025</a:t>
            </a:fld>
            <a:endParaRPr lang="es-D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D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D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84A3C-A843-40DE-95E3-B02876D4D430}" type="slidenum">
              <a:rPr lang="es-DO" smtClean="0"/>
              <a:t>‹Nº›</a:t>
            </a:fld>
            <a:endParaRPr lang="es-DO"/>
          </a:p>
        </p:txBody>
      </p:sp>
    </p:spTree>
    <p:extLst>
      <p:ext uri="{BB962C8B-B14F-4D97-AF65-F5344CB8AC3E}">
        <p14:creationId xmlns:p14="http://schemas.microsoft.com/office/powerpoint/2010/main" val="2412747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E6784A3C-A843-40DE-95E3-B02876D4D430}" type="slidenum">
              <a:rPr lang="es-DO" smtClean="0"/>
              <a:t>3</a:t>
            </a:fld>
            <a:endParaRPr lang="es-DO"/>
          </a:p>
        </p:txBody>
      </p:sp>
    </p:spTree>
    <p:extLst>
      <p:ext uri="{BB962C8B-B14F-4D97-AF65-F5344CB8AC3E}">
        <p14:creationId xmlns:p14="http://schemas.microsoft.com/office/powerpoint/2010/main" val="81893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3/5/2025</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8" Type="http://schemas.openxmlformats.org/officeDocument/2006/relationships/image" Target="../media/image41.jpg"/><Relationship Id="rId3" Type="http://schemas.microsoft.com/office/2007/relationships/hdphoto" Target="../media/hdphoto1.wdp"/><Relationship Id="rId7"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reciomp@hotmail.com" TargetMode="External"/><Relationship Id="rId2" Type="http://schemas.openxmlformats.org/officeDocument/2006/relationships/hyperlink" Target="mailto:reciomp@gmail.com"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microsoft.com/office/2007/relationships/hdphoto" Target="../media/hdphoto1.wdp"/><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FAB86-A3DE-D684-0099-253C6F3AB70D}"/>
              </a:ext>
            </a:extLst>
          </p:cNvPr>
          <p:cNvSpPr>
            <a:spLocks noGrp="1"/>
          </p:cNvSpPr>
          <p:nvPr>
            <p:ph type="ctrTitle"/>
          </p:nvPr>
        </p:nvSpPr>
        <p:spPr>
          <a:xfrm>
            <a:off x="1507064" y="1888079"/>
            <a:ext cx="8241617" cy="3568538"/>
          </a:xfrm>
        </p:spPr>
        <p:txBody>
          <a:bodyPr/>
          <a:lstStyle/>
          <a:p>
            <a:pPr marL="0" marR="0" lvl="0" indent="0" algn="ctr" defTabSz="457200" rtl="0" eaLnBrk="1" fontAlgn="auto" latinLnBrk="0" hangingPunct="1">
              <a:lnSpc>
                <a:spcPct val="100000"/>
              </a:lnSpc>
              <a:spcBef>
                <a:spcPts val="0"/>
              </a:spcBef>
              <a:spcAft>
                <a:spcPts val="0"/>
              </a:spcAft>
              <a:tabLst/>
              <a:defRPr/>
            </a:pPr>
            <a:r>
              <a:rPr kumimoji="0" lang="es-DO" sz="1800" b="1" i="0" u="none" strike="noStrike" kern="1200" cap="none" spc="0" normalizeH="0" baseline="0" noProof="0" dirty="0">
                <a:ln>
                  <a:noFill/>
                </a:ln>
                <a:solidFill>
                  <a:srgbClr val="2FA3EE"/>
                </a:solidFill>
                <a:effectLst/>
                <a:uLnTx/>
                <a:uFillTx/>
                <a:latin typeface="Tw Cen MT" panose="020B0602020104020603"/>
                <a:ea typeface="+mn-ea"/>
                <a:cs typeface="+mn-cs"/>
              </a:rPr>
              <a:t>INFORME MENSUAL DEL DEPARTAMENTO DE RELACIONES PUBLICAS Y COMUNICACIONES DE LA GOBERNACION PROVINCIAL DE MONTE PLATA</a:t>
            </a:r>
            <a:br>
              <a:rPr kumimoji="0" lang="es-DO" sz="1800" b="1" i="0" u="none" strike="noStrike" kern="1200" cap="none" spc="0" normalizeH="0" baseline="0" noProof="0" dirty="0">
                <a:ln>
                  <a:noFill/>
                </a:ln>
                <a:solidFill>
                  <a:srgbClr val="2FA3EE">
                    <a:lumMod val="50000"/>
                  </a:srgbClr>
                </a:solidFill>
                <a:effectLst/>
                <a:uLnTx/>
                <a:uFillTx/>
                <a:latin typeface="Tw Cen MT" panose="020B0602020104020603"/>
                <a:ea typeface="+mn-ea"/>
                <a:cs typeface="+mn-cs"/>
              </a:rPr>
            </a:br>
            <a:r>
              <a:rPr kumimoji="0" lang="es-DO" sz="2400" b="1" i="0" u="none" strike="noStrike" kern="1200" cap="none" spc="0" normalizeH="0" baseline="0" noProof="0" dirty="0">
                <a:ln>
                  <a:noFill/>
                </a:ln>
                <a:solidFill>
                  <a:srgbClr val="2FA3EE">
                    <a:lumMod val="50000"/>
                  </a:srgbClr>
                </a:solidFill>
                <a:effectLst/>
                <a:uLnTx/>
                <a:uFillTx/>
                <a:latin typeface="Gabriola" panose="04040605051002020D02" pitchFamily="82" charset="0"/>
                <a:ea typeface="+mn-ea"/>
                <a:cs typeface="+mn-cs"/>
              </a:rPr>
              <a:t>FEBRERO </a:t>
            </a:r>
            <a:r>
              <a:rPr kumimoji="0" lang="es-DO" sz="4000" b="1" i="0" u="none" strike="noStrike" kern="1200" cap="none" spc="0" normalizeH="0" baseline="0" noProof="0" dirty="0">
                <a:ln>
                  <a:noFill/>
                </a:ln>
                <a:solidFill>
                  <a:srgbClr val="2FA3EE">
                    <a:lumMod val="50000"/>
                  </a:srgbClr>
                </a:solidFill>
                <a:effectLst/>
                <a:uLnTx/>
                <a:uFillTx/>
                <a:latin typeface="Gabriola" panose="04040605051002020D02" pitchFamily="82" charset="0"/>
                <a:ea typeface="+mn-ea"/>
                <a:cs typeface="+mn-cs"/>
              </a:rPr>
              <a:t>2025</a:t>
            </a:r>
            <a:r>
              <a:rPr kumimoji="0" lang="es-DO" sz="2400" b="1" i="0" u="none" strike="noStrike" kern="1200" cap="none" spc="0" normalizeH="0" baseline="0" noProof="0" dirty="0">
                <a:ln>
                  <a:noFill/>
                </a:ln>
                <a:solidFill>
                  <a:srgbClr val="0070C0"/>
                </a:solidFill>
                <a:effectLst/>
                <a:highlight>
                  <a:srgbClr val="00FFFF"/>
                </a:highlight>
                <a:uLnTx/>
                <a:uFillTx/>
                <a:latin typeface="Algerian" panose="04020705040A02060702" pitchFamily="82" charset="0"/>
                <a:ea typeface="+mn-ea"/>
                <a:cs typeface="+mn-cs"/>
              </a:rPr>
              <a:t> </a:t>
            </a:r>
            <a:br>
              <a:rPr kumimoji="0" lang="es-DO" sz="2400" b="1" i="0" u="none" strike="noStrike" kern="1200" cap="none" spc="0" normalizeH="0" baseline="0" noProof="0" dirty="0">
                <a:ln>
                  <a:noFill/>
                </a:ln>
                <a:solidFill>
                  <a:srgbClr val="0070C0"/>
                </a:solidFill>
                <a:effectLst/>
                <a:highlight>
                  <a:srgbClr val="00FFFF"/>
                </a:highlight>
                <a:uLnTx/>
                <a:uFillTx/>
                <a:latin typeface="Algerian" panose="04020705040A02060702" pitchFamily="82" charset="0"/>
                <a:ea typeface="+mn-ea"/>
                <a:cs typeface="+mn-cs"/>
              </a:rPr>
            </a:br>
            <a:r>
              <a:rPr lang="es-DO" sz="4800" b="1" u="sng" dirty="0">
                <a:solidFill>
                  <a:srgbClr val="0070C0"/>
                </a:solidFill>
                <a:latin typeface="Edwardian Script ITC" panose="030303020407070D0804" pitchFamily="66" charset="0"/>
                <a:ea typeface="+mn-ea"/>
                <a:cs typeface="+mn-cs"/>
              </a:rPr>
              <a:t>Dra.</a:t>
            </a:r>
            <a:r>
              <a:rPr kumimoji="0" lang="es-DO" sz="4800" b="1" i="0" u="sng" strike="noStrike" kern="1200" cap="none" spc="0" normalizeH="0" baseline="0" noProof="0" dirty="0">
                <a:ln>
                  <a:noFill/>
                </a:ln>
                <a:solidFill>
                  <a:srgbClr val="0070C0"/>
                </a:solidFill>
                <a:effectLst/>
                <a:uLnTx/>
                <a:uFillTx/>
                <a:latin typeface="Edwardian Script ITC" panose="030303020407070D0804" pitchFamily="66" charset="0"/>
                <a:ea typeface="+mn-ea"/>
                <a:cs typeface="+mn-cs"/>
              </a:rPr>
              <a:t> Rafaela Javier Gomera</a:t>
            </a:r>
            <a:br>
              <a:rPr kumimoji="0" lang="es-DO" sz="1800" b="1" i="0" u="none" strike="noStrike" kern="1200" cap="none" spc="0" normalizeH="0" baseline="0" noProof="0" dirty="0">
                <a:ln>
                  <a:noFill/>
                </a:ln>
                <a:solidFill>
                  <a:srgbClr val="0070C0"/>
                </a:solidFill>
                <a:effectLst/>
                <a:highlight>
                  <a:srgbClr val="00FFFF"/>
                </a:highlight>
                <a:uLnTx/>
                <a:uFillTx/>
                <a:latin typeface="Edwardian Script ITC" panose="030303020407070D0804" pitchFamily="66" charset="0"/>
                <a:ea typeface="+mn-ea"/>
                <a:cs typeface="+mn-cs"/>
              </a:rPr>
            </a:br>
            <a:r>
              <a:rPr kumimoji="0" lang="es-DO" sz="1800" b="0" i="0" u="none" strike="noStrike" kern="1200" cap="none" spc="0" normalizeH="0" baseline="0" noProof="0" dirty="0">
                <a:ln>
                  <a:noFill/>
                </a:ln>
                <a:solidFill>
                  <a:srgbClr val="0070C0"/>
                </a:solidFill>
                <a:effectLst/>
                <a:uLnTx/>
                <a:uFillTx/>
                <a:latin typeface="Eras Bold ITC" panose="020B0907030504020204" pitchFamily="34" charset="0"/>
                <a:ea typeface="+mn-ea"/>
                <a:cs typeface="+mn-cs"/>
              </a:rPr>
              <a:t>Gobernadora Civil De Monte Plata</a:t>
            </a:r>
            <a:br>
              <a:rPr kumimoji="0" lang="es-DO" sz="1800" b="1" i="0" u="none" strike="noStrike" kern="1200" cap="none" spc="0" normalizeH="0" baseline="0" noProof="0" dirty="0">
                <a:ln>
                  <a:noFill/>
                </a:ln>
                <a:solidFill>
                  <a:srgbClr val="2FA3EE">
                    <a:lumMod val="50000"/>
                  </a:srgbClr>
                </a:solidFill>
                <a:effectLst/>
                <a:uLnTx/>
                <a:uFillTx/>
                <a:latin typeface="Tw Cen MT" panose="020B0602020104020603"/>
                <a:ea typeface="+mn-ea"/>
                <a:cs typeface="+mn-cs"/>
              </a:rPr>
            </a:br>
            <a:br>
              <a:rPr kumimoji="0" lang="es-DO" sz="1800" b="1" i="0" u="none" strike="noStrike" kern="1200" cap="none" spc="0" normalizeH="0" baseline="0" noProof="0" dirty="0">
                <a:ln>
                  <a:noFill/>
                </a:ln>
                <a:solidFill>
                  <a:srgbClr val="2FA3EE">
                    <a:lumMod val="50000"/>
                  </a:srgbClr>
                </a:solidFill>
                <a:effectLst/>
                <a:uLnTx/>
                <a:uFillTx/>
                <a:latin typeface="Tw Cen MT" panose="020B0602020104020603"/>
                <a:ea typeface="+mn-ea"/>
                <a:cs typeface="+mn-cs"/>
              </a:rPr>
            </a:br>
            <a:r>
              <a:rPr kumimoji="0" lang="es-DO" sz="1800" b="1" i="0" u="sng" strike="noStrike" kern="1200" cap="none" spc="0" normalizeH="0" baseline="0" noProof="0" dirty="0">
                <a:ln>
                  <a:noFill/>
                </a:ln>
                <a:solidFill>
                  <a:srgbClr val="002060"/>
                </a:solidFill>
                <a:effectLst/>
                <a:uLnTx/>
                <a:uFillTx/>
                <a:latin typeface="Tw Cen MT" panose="020B0602020104020603"/>
                <a:ea typeface="+mn-ea"/>
                <a:cs typeface="+mn-cs"/>
              </a:rPr>
              <a:t>PREPARADO POR: </a:t>
            </a:r>
            <a:r>
              <a:rPr kumimoji="0" lang="es-DO" sz="3600" b="1" i="0" u="sng" strike="noStrike" kern="1200" cap="none" spc="0" normalizeH="0" baseline="0" noProof="0" dirty="0">
                <a:ln>
                  <a:noFill/>
                </a:ln>
                <a:solidFill>
                  <a:srgbClr val="002060"/>
                </a:solidFill>
                <a:effectLst/>
                <a:uLnTx/>
                <a:uFillTx/>
                <a:latin typeface="Edwardian Script ITC" panose="030303020407070D0804" pitchFamily="66" charset="0"/>
                <a:ea typeface="+mn-ea"/>
                <a:cs typeface="+mn-cs"/>
              </a:rPr>
              <a:t>Lic. Cecilio Berroa Recio (Eddy)</a:t>
            </a:r>
            <a:br>
              <a:rPr kumimoji="0" lang="es-DO" sz="2000" b="1" i="0" u="sng" strike="noStrike" kern="1200" cap="none" spc="0" normalizeH="0" baseline="0" noProof="0" dirty="0">
                <a:ln>
                  <a:noFill/>
                </a:ln>
                <a:solidFill>
                  <a:srgbClr val="002060"/>
                </a:solidFill>
                <a:effectLst/>
                <a:uLnTx/>
                <a:uFillTx/>
                <a:latin typeface="Tw Cen MT" panose="020B0602020104020603"/>
                <a:ea typeface="+mn-ea"/>
                <a:cs typeface="+mn-cs"/>
              </a:rPr>
            </a:br>
            <a:r>
              <a:rPr kumimoji="0" lang="es-D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Encargado Del Departamento De Prensa </a:t>
            </a:r>
            <a:endParaRPr lang="es-DO" dirty="0"/>
          </a:p>
        </p:txBody>
      </p:sp>
      <p:pic>
        <p:nvPicPr>
          <p:cNvPr id="4" name="Imagen 3">
            <a:extLst>
              <a:ext uri="{FF2B5EF4-FFF2-40B4-BE49-F238E27FC236}">
                <a16:creationId xmlns:a16="http://schemas.microsoft.com/office/drawing/2014/main" id="{2DCBEC26-3E88-EFA6-4A55-BE5C9242341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17365" y="-450392"/>
            <a:ext cx="3621017" cy="2612739"/>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F553BB07-17C3-0D62-3413-18460C2D5E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938930" y="1401382"/>
            <a:ext cx="3492008" cy="4055235"/>
          </a:xfrm>
          <a:prstGeom prst="rect">
            <a:avLst/>
          </a:prstGeom>
        </p:spPr>
      </p:pic>
    </p:spTree>
    <p:extLst>
      <p:ext uri="{BB962C8B-B14F-4D97-AF65-F5344CB8AC3E}">
        <p14:creationId xmlns:p14="http://schemas.microsoft.com/office/powerpoint/2010/main" val="2021433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678B64C-2583-7A1F-A53D-6B77F1CF458C}"/>
              </a:ext>
            </a:extLst>
          </p:cNvPr>
          <p:cNvPicPr>
            <a:picLocks noChangeAspect="1"/>
          </p:cNvPicPr>
          <p:nvPr/>
        </p:nvPicPr>
        <p:blipFill>
          <a:blip r:embed="rId2"/>
          <a:stretch>
            <a:fillRect/>
          </a:stretch>
        </p:blipFill>
        <p:spPr>
          <a:xfrm>
            <a:off x="6223141" y="3238358"/>
            <a:ext cx="3749039" cy="1927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ítulo 1">
            <a:extLst>
              <a:ext uri="{FF2B5EF4-FFF2-40B4-BE49-F238E27FC236}">
                <a16:creationId xmlns:a16="http://schemas.microsoft.com/office/drawing/2014/main" id="{AF44A1E5-E328-3CFA-7A1C-CCF34AF0AF1C}"/>
              </a:ext>
            </a:extLst>
          </p:cNvPr>
          <p:cNvSpPr>
            <a:spLocks noGrp="1"/>
          </p:cNvSpPr>
          <p:nvPr>
            <p:ph type="title"/>
          </p:nvPr>
        </p:nvSpPr>
        <p:spPr>
          <a:xfrm>
            <a:off x="159174" y="141430"/>
            <a:ext cx="2721186" cy="1550989"/>
          </a:xfrm>
        </p:spPr>
        <p:style>
          <a:lnRef idx="0">
            <a:schemeClr val="accent3"/>
          </a:lnRef>
          <a:fillRef idx="3">
            <a:schemeClr val="accent3"/>
          </a:fillRef>
          <a:effectRef idx="3">
            <a:schemeClr val="accent3"/>
          </a:effectRef>
          <a:fontRef idx="minor">
            <a:schemeClr val="lt1"/>
          </a:fontRef>
        </p:style>
        <p:txBody>
          <a:bodyPr>
            <a:normAutofit fontScale="90000"/>
          </a:bodyPr>
          <a:lstStyle/>
          <a:p>
            <a:pPr algn="ctr"/>
            <a:r>
              <a:rPr lang="es-DO" b="1" dirty="0">
                <a:ln w="9525">
                  <a:solidFill>
                    <a:schemeClr val="bg1"/>
                  </a:solidFill>
                  <a:prstDash val="solid"/>
                </a:ln>
                <a:solidFill>
                  <a:schemeClr val="tx1"/>
                </a:solidFill>
                <a:effectLst>
                  <a:outerShdw blurRad="12700" dist="38100" dir="2700000" algn="tl" rotWithShape="0">
                    <a:schemeClr val="bg1">
                      <a:lumMod val="50000"/>
                    </a:schemeClr>
                  </a:outerShdw>
                </a:effectLst>
              </a:rPr>
              <a:t>Monte Plata</a:t>
            </a:r>
            <a:br>
              <a:rPr lang="es-DO"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s-DO" b="1" dirty="0">
                <a:ln w="9525">
                  <a:solidFill>
                    <a:schemeClr val="bg1"/>
                  </a:solidFill>
                  <a:prstDash val="solid"/>
                </a:ln>
                <a:solidFill>
                  <a:schemeClr val="tx1"/>
                </a:solidFill>
                <a:effectLst>
                  <a:outerShdw blurRad="12700" dist="38100" dir="2700000" algn="tl" rotWithShape="0">
                    <a:schemeClr val="bg1">
                      <a:lumMod val="50000"/>
                    </a:schemeClr>
                  </a:outerShdw>
                </a:effectLst>
              </a:rPr>
              <a:t>Miércoles 19/02/2025</a:t>
            </a:r>
          </a:p>
        </p:txBody>
      </p:sp>
      <p:sp>
        <p:nvSpPr>
          <p:cNvPr id="3" name="Marcador de contenido 2">
            <a:extLst>
              <a:ext uri="{FF2B5EF4-FFF2-40B4-BE49-F238E27FC236}">
                <a16:creationId xmlns:a16="http://schemas.microsoft.com/office/drawing/2014/main" id="{DA9405DC-2243-D273-0D56-27548F228301}"/>
              </a:ext>
            </a:extLst>
          </p:cNvPr>
          <p:cNvSpPr>
            <a:spLocks noGrp="1"/>
          </p:cNvSpPr>
          <p:nvPr>
            <p:ph idx="1"/>
          </p:nvPr>
        </p:nvSpPr>
        <p:spPr>
          <a:xfrm>
            <a:off x="159174" y="5165581"/>
            <a:ext cx="9813006" cy="1692419"/>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0" indent="0" algn="just">
              <a:buNone/>
            </a:pPr>
            <a:r>
              <a:rPr lang="es-DO" dirty="0"/>
              <a:t>En un esfuerzo por revitalizar el deporte y la actividad física en Monte Plata, la gobernadora Rafaela Javier Gomera tomó la iniciativa de liderar la conformación del Patronato Deportivo local. Este patronato, integrado por diversas figuras clave de la comunidad, tiene como objetivo principal preservar y mejorar las instalaciones deportivas, así como fomentar la participación ciudadana en actividades relacionadas con el deporte. La participación activa de la gobernadora Javier Gomera en este proceso subraya su compromiso con el desarrollo integral de la provincia, reconociendo el deporte como un pilar fundamental para el bienestar y la cohesión social.</a:t>
            </a:r>
          </a:p>
        </p:txBody>
      </p:sp>
      <p:pic>
        <p:nvPicPr>
          <p:cNvPr id="4" name="Imagen 3">
            <a:extLst>
              <a:ext uri="{FF2B5EF4-FFF2-40B4-BE49-F238E27FC236}">
                <a16:creationId xmlns:a16="http://schemas.microsoft.com/office/drawing/2014/main" id="{0597C308-4D52-848A-EC2E-CDB607CB08F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165159" y="-326740"/>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89C95605-FDE4-491D-1359-C13DB4370BCC}"/>
              </a:ext>
            </a:extLst>
          </p:cNvPr>
          <p:cNvPicPr>
            <a:picLocks noChangeAspect="1"/>
          </p:cNvPicPr>
          <p:nvPr/>
        </p:nvPicPr>
        <p:blipFill>
          <a:blip r:embed="rId5"/>
          <a:stretch>
            <a:fillRect/>
          </a:stretch>
        </p:blipFill>
        <p:spPr>
          <a:xfrm>
            <a:off x="159174" y="1828800"/>
            <a:ext cx="6409266" cy="3336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7266539A-D105-B022-2059-D30A9211AA35}"/>
              </a:ext>
            </a:extLst>
          </p:cNvPr>
          <p:cNvPicPr>
            <a:picLocks noChangeAspect="1"/>
          </p:cNvPicPr>
          <p:nvPr/>
        </p:nvPicPr>
        <p:blipFill>
          <a:blip r:embed="rId6"/>
          <a:stretch>
            <a:fillRect/>
          </a:stretch>
        </p:blipFill>
        <p:spPr>
          <a:xfrm>
            <a:off x="6395791" y="1828800"/>
            <a:ext cx="3749039" cy="1785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02490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C7A112-A168-8AD8-C053-B33939F160E0}"/>
              </a:ext>
            </a:extLst>
          </p:cNvPr>
          <p:cNvSpPr>
            <a:spLocks noGrp="1"/>
          </p:cNvSpPr>
          <p:nvPr>
            <p:ph type="title"/>
          </p:nvPr>
        </p:nvSpPr>
        <p:spPr>
          <a:xfrm>
            <a:off x="143934" y="167640"/>
            <a:ext cx="3269826" cy="777240"/>
          </a:xfrm>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es-DO" sz="2400" dirty="0"/>
              <a:t>Monte Plata</a:t>
            </a:r>
            <a:br>
              <a:rPr lang="es-DO" sz="2400" dirty="0"/>
            </a:br>
            <a:r>
              <a:rPr lang="es-DO" sz="2400" dirty="0"/>
              <a:t>Miércoles 19/02/2025</a:t>
            </a:r>
          </a:p>
        </p:txBody>
      </p:sp>
      <p:sp>
        <p:nvSpPr>
          <p:cNvPr id="3" name="Marcador de contenido 2">
            <a:extLst>
              <a:ext uri="{FF2B5EF4-FFF2-40B4-BE49-F238E27FC236}">
                <a16:creationId xmlns:a16="http://schemas.microsoft.com/office/drawing/2014/main" id="{4189D1C3-3676-E7DD-9471-5DA119E5FA78}"/>
              </a:ext>
            </a:extLst>
          </p:cNvPr>
          <p:cNvSpPr>
            <a:spLocks noGrp="1"/>
          </p:cNvSpPr>
          <p:nvPr>
            <p:ph idx="1"/>
          </p:nvPr>
        </p:nvSpPr>
        <p:spPr>
          <a:xfrm>
            <a:off x="143934" y="5120640"/>
            <a:ext cx="10280226" cy="1737360"/>
          </a:xfrm>
          <a:solidFill>
            <a:schemeClr val="accent2"/>
          </a:solidFill>
          <a:ln>
            <a:noFill/>
          </a:ln>
        </p:spPr>
        <p:style>
          <a:lnRef idx="0">
            <a:scrgbClr r="0" g="0" b="0"/>
          </a:lnRef>
          <a:fillRef idx="0">
            <a:scrgbClr r="0" g="0" b="0"/>
          </a:fillRef>
          <a:effectRef idx="0">
            <a:scrgbClr r="0" g="0" b="0"/>
          </a:effectRef>
          <a:fontRef idx="minor">
            <a:schemeClr val="lt1"/>
          </a:fontRef>
        </p:style>
        <p:txBody>
          <a:bodyPr/>
          <a:lstStyle/>
          <a:p>
            <a:pPr marL="0" indent="0" algn="just">
              <a:buNone/>
            </a:pPr>
            <a:r>
              <a:rPr lang="es-DO" dirty="0"/>
              <a:t>La presencia de la gobernadora Rafaela Javier Gomera en la juramentación de Roelmi Valerio como nuevo director provincial del ITLA en Monte Plata subraya el compromiso del gobierno provincial con la educación técnica y el desarrollo de la juventud. Su participación activa y sus palabras de apoyo resaltan la importancia del ITLA como pilar fundamental para el futuro de la provincia, y su respaldo al nuevo director augura una etapa de crecimiento y oportunidades para los ciudadanos de Monte Plata.</a:t>
            </a:r>
          </a:p>
        </p:txBody>
      </p:sp>
      <p:pic>
        <p:nvPicPr>
          <p:cNvPr id="4" name="Imagen 3">
            <a:extLst>
              <a:ext uri="{FF2B5EF4-FFF2-40B4-BE49-F238E27FC236}">
                <a16:creationId xmlns:a16="http://schemas.microsoft.com/office/drawing/2014/main" id="{135EABE5-0417-7EF7-EB6C-80A2F2043F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238250"/>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912E01DD-A248-643E-4836-354AD71B5431}"/>
              </a:ext>
            </a:extLst>
          </p:cNvPr>
          <p:cNvPicPr>
            <a:picLocks noChangeAspect="1"/>
          </p:cNvPicPr>
          <p:nvPr/>
        </p:nvPicPr>
        <p:blipFill>
          <a:blip r:embed="rId4"/>
          <a:stretch>
            <a:fillRect/>
          </a:stretch>
        </p:blipFill>
        <p:spPr>
          <a:xfrm>
            <a:off x="143934" y="1920240"/>
            <a:ext cx="6357563" cy="3200400"/>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AF1D8CFE-35A7-C972-4258-DE7BE2B8C61D}"/>
              </a:ext>
            </a:extLst>
          </p:cNvPr>
          <p:cNvPicPr>
            <a:picLocks noChangeAspect="1"/>
          </p:cNvPicPr>
          <p:nvPr/>
        </p:nvPicPr>
        <p:blipFill>
          <a:blip r:embed="rId5"/>
          <a:stretch>
            <a:fillRect/>
          </a:stretch>
        </p:blipFill>
        <p:spPr>
          <a:xfrm>
            <a:off x="6501497" y="1898904"/>
            <a:ext cx="3922663" cy="32217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0137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D9D2C2-DA01-E9D8-21D0-C6D5167066E5}"/>
              </a:ext>
            </a:extLst>
          </p:cNvPr>
          <p:cNvSpPr>
            <a:spLocks noGrp="1"/>
          </p:cNvSpPr>
          <p:nvPr>
            <p:ph type="title"/>
          </p:nvPr>
        </p:nvSpPr>
        <p:spPr>
          <a:xfrm>
            <a:off x="204894" y="121920"/>
            <a:ext cx="2553546" cy="150876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s-DO" dirty="0"/>
              <a:t>Monte Plata</a:t>
            </a:r>
            <a:br>
              <a:rPr lang="es-DO" dirty="0"/>
            </a:br>
            <a:r>
              <a:rPr lang="es-DO" dirty="0"/>
              <a:t>Miércoles 19/02/2025</a:t>
            </a:r>
            <a:br>
              <a:rPr lang="es-DO" dirty="0"/>
            </a:br>
            <a:endParaRPr lang="es-DO" dirty="0"/>
          </a:p>
        </p:txBody>
      </p:sp>
      <p:sp>
        <p:nvSpPr>
          <p:cNvPr id="3" name="Marcador de contenido 2">
            <a:extLst>
              <a:ext uri="{FF2B5EF4-FFF2-40B4-BE49-F238E27FC236}">
                <a16:creationId xmlns:a16="http://schemas.microsoft.com/office/drawing/2014/main" id="{B086C0EC-7D46-26F8-03B4-208EC2D9F92B}"/>
              </a:ext>
            </a:extLst>
          </p:cNvPr>
          <p:cNvSpPr>
            <a:spLocks noGrp="1"/>
          </p:cNvSpPr>
          <p:nvPr>
            <p:ph idx="1"/>
          </p:nvPr>
        </p:nvSpPr>
        <p:spPr>
          <a:xfrm>
            <a:off x="204894" y="5059681"/>
            <a:ext cx="9853506" cy="1676399"/>
          </a:xfrm>
        </p:spPr>
        <p:style>
          <a:lnRef idx="1">
            <a:schemeClr val="dk1"/>
          </a:lnRef>
          <a:fillRef idx="2">
            <a:schemeClr val="dk1"/>
          </a:fillRef>
          <a:effectRef idx="1">
            <a:schemeClr val="dk1"/>
          </a:effectRef>
          <a:fontRef idx="minor">
            <a:schemeClr val="dk1"/>
          </a:fontRef>
        </p:style>
        <p:txBody>
          <a:bodyPr>
            <a:normAutofit fontScale="85000" lnSpcReduction="20000"/>
          </a:bodyPr>
          <a:lstStyle/>
          <a:p>
            <a:pPr marL="0" indent="0" algn="just">
              <a:buNone/>
            </a:pPr>
            <a:r>
              <a:rPr lang="es-DO" dirty="0"/>
              <a:t>El licenciado Saturnino Pérez, asistente de la gobernadora Rafaela Javier, tuvo una participación destacada en la graduación de 87 internos del Centro de Corrección y Rehabilitación (CCR-9) de Monte Plata. En representación de la gobernadora, Pérez felicitó a los graduados y resaltó la importancia de los programas educativos </a:t>
            </a:r>
            <a:r>
              <a:rPr lang="es-DO" b="1" dirty="0"/>
              <a:t>"Cómo Ser Mejor Papá Desde La Prisión", "Educando Para La Paz" y "Mi Proyecto De Vida" </a:t>
            </a:r>
            <a:r>
              <a:rPr lang="es-DO" dirty="0"/>
              <a:t>para su reinserción social. Subrayó el firme apoyo de la gobernadora Rafaela Javier a estas iniciativas, enfatizando que "la educación es la herramienta más poderosa para transformar vidas". Su presencia y palabras de aliento fueron un respaldo significativo para los internos y un reconocimiento al valor de la educación como vía para la transformación personal y la construcción de un futuro mejor.</a:t>
            </a:r>
          </a:p>
        </p:txBody>
      </p:sp>
      <p:pic>
        <p:nvPicPr>
          <p:cNvPr id="4" name="Imagen 3">
            <a:extLst>
              <a:ext uri="{FF2B5EF4-FFF2-40B4-BE49-F238E27FC236}">
                <a16:creationId xmlns:a16="http://schemas.microsoft.com/office/drawing/2014/main" id="{F6579FE5-E7C2-8DBE-A7D9-6E1E04DACB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34148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B7602772-85FD-ACE3-A04D-DC25D380D477}"/>
              </a:ext>
            </a:extLst>
          </p:cNvPr>
          <p:cNvPicPr>
            <a:picLocks noChangeAspect="1"/>
          </p:cNvPicPr>
          <p:nvPr/>
        </p:nvPicPr>
        <p:blipFill>
          <a:blip r:embed="rId4"/>
          <a:stretch>
            <a:fillRect/>
          </a:stretch>
        </p:blipFill>
        <p:spPr>
          <a:xfrm>
            <a:off x="204894" y="1798319"/>
            <a:ext cx="9853506" cy="3261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2BDDA1DC-FBF2-B4B3-3915-2798AEAE2B28}"/>
              </a:ext>
            </a:extLst>
          </p:cNvPr>
          <p:cNvPicPr>
            <a:picLocks noChangeAspect="1"/>
          </p:cNvPicPr>
          <p:nvPr/>
        </p:nvPicPr>
        <p:blipFill>
          <a:blip r:embed="rId5"/>
          <a:stretch>
            <a:fillRect/>
          </a:stretch>
        </p:blipFill>
        <p:spPr>
          <a:xfrm>
            <a:off x="3165159" y="3613151"/>
            <a:ext cx="3621017" cy="1446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ECB665E9-B7E8-BCFA-1374-FB624A7937AC}"/>
              </a:ext>
            </a:extLst>
          </p:cNvPr>
          <p:cNvPicPr>
            <a:picLocks noChangeAspect="1"/>
          </p:cNvPicPr>
          <p:nvPr/>
        </p:nvPicPr>
        <p:blipFill>
          <a:blip r:embed="rId6"/>
          <a:stretch>
            <a:fillRect/>
          </a:stretch>
        </p:blipFill>
        <p:spPr>
          <a:xfrm>
            <a:off x="6786176" y="3613149"/>
            <a:ext cx="3272224" cy="1446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C9A05E46-4FAD-3709-AF41-F8D2DDA5036B}"/>
              </a:ext>
            </a:extLst>
          </p:cNvPr>
          <p:cNvPicPr>
            <a:picLocks noChangeAspect="1"/>
          </p:cNvPicPr>
          <p:nvPr/>
        </p:nvPicPr>
        <p:blipFill>
          <a:blip r:embed="rId7"/>
          <a:stretch>
            <a:fillRect/>
          </a:stretch>
        </p:blipFill>
        <p:spPr>
          <a:xfrm>
            <a:off x="204894" y="3613148"/>
            <a:ext cx="2960265" cy="1446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65130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83B9C-586B-E803-8DAD-85228581DB0C}"/>
              </a:ext>
            </a:extLst>
          </p:cNvPr>
          <p:cNvSpPr>
            <a:spLocks noGrp="1"/>
          </p:cNvSpPr>
          <p:nvPr>
            <p:ph type="title"/>
          </p:nvPr>
        </p:nvSpPr>
        <p:spPr>
          <a:xfrm>
            <a:off x="143934" y="128097"/>
            <a:ext cx="3406986" cy="771063"/>
          </a:xfrm>
        </p:spPr>
        <p:style>
          <a:lnRef idx="2">
            <a:schemeClr val="accent1">
              <a:shade val="15000"/>
            </a:schemeClr>
          </a:lnRef>
          <a:fillRef idx="1">
            <a:schemeClr val="accent1"/>
          </a:fillRef>
          <a:effectRef idx="0">
            <a:schemeClr val="accent1"/>
          </a:effectRef>
          <a:fontRef idx="minor">
            <a:schemeClr val="lt1"/>
          </a:fontRef>
        </p:style>
        <p:txBody>
          <a:bodyPr>
            <a:noAutofit/>
          </a:bodyPr>
          <a:lstStyle/>
          <a:p>
            <a:pPr algn="ctr"/>
            <a:r>
              <a:rPr lang="es-DO" sz="2400" dirty="0"/>
              <a:t>Sabana Grande de Boyá</a:t>
            </a:r>
            <a:br>
              <a:rPr lang="es-DO" sz="2400" dirty="0"/>
            </a:br>
            <a:r>
              <a:rPr lang="es-DO" sz="2400" dirty="0"/>
              <a:t>Miércoles 19/02/2025</a:t>
            </a:r>
          </a:p>
        </p:txBody>
      </p:sp>
      <p:sp>
        <p:nvSpPr>
          <p:cNvPr id="3" name="Marcador de contenido 2">
            <a:extLst>
              <a:ext uri="{FF2B5EF4-FFF2-40B4-BE49-F238E27FC236}">
                <a16:creationId xmlns:a16="http://schemas.microsoft.com/office/drawing/2014/main" id="{5EBFE6F6-8123-9728-476C-8646CC476F7D}"/>
              </a:ext>
            </a:extLst>
          </p:cNvPr>
          <p:cNvSpPr>
            <a:spLocks noGrp="1"/>
          </p:cNvSpPr>
          <p:nvPr>
            <p:ph idx="1"/>
          </p:nvPr>
        </p:nvSpPr>
        <p:spPr>
          <a:xfrm>
            <a:off x="396240" y="5004292"/>
            <a:ext cx="9235440" cy="1725611"/>
          </a:xfrm>
        </p:spPr>
        <p:style>
          <a:lnRef idx="1">
            <a:schemeClr val="accent2"/>
          </a:lnRef>
          <a:fillRef idx="3">
            <a:schemeClr val="accent2"/>
          </a:fillRef>
          <a:effectRef idx="2">
            <a:schemeClr val="accent2"/>
          </a:effectRef>
          <a:fontRef idx="minor">
            <a:schemeClr val="lt1"/>
          </a:fontRef>
        </p:style>
        <p:txBody>
          <a:bodyPr>
            <a:normAutofit fontScale="85000" lnSpcReduction="10000"/>
          </a:bodyPr>
          <a:lstStyle/>
          <a:p>
            <a:pPr marL="0" indent="0" algn="just">
              <a:buNone/>
            </a:pPr>
            <a:r>
              <a:rPr lang="es-DO" dirty="0"/>
              <a:t>La gobernadora de Monte Plata, Rafaela Javier Gomera, apoyó un papel central en la Mesa de Seguridad Ciudadana y de Género, subrayando la importancia del diálogo y la cooperación entre autoridades y ciudadanos para fortalecer la seguridad en Sabana Grande de Boyá. Junto a la coordinadora de la Mesa, la licenciada Marielisa Severino, la gobernadora lideró un espacio donde se abordaron problemáticas clave como el aumento de robos, el ruido excesivo y la violencia de género, demostrando su compromiso con la búsqueda de soluciones efectivas y la promoción de un entorno seguro para todos los habitantes del municipio.</a:t>
            </a:r>
          </a:p>
        </p:txBody>
      </p:sp>
      <p:pic>
        <p:nvPicPr>
          <p:cNvPr id="4" name="Imagen 3">
            <a:extLst>
              <a:ext uri="{FF2B5EF4-FFF2-40B4-BE49-F238E27FC236}">
                <a16:creationId xmlns:a16="http://schemas.microsoft.com/office/drawing/2014/main" id="{DA0B86A3-A1CF-F3BF-897A-725127D1289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34148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A3736ED6-99E1-1397-F875-A5E4ABFDB13D}"/>
              </a:ext>
            </a:extLst>
          </p:cNvPr>
          <p:cNvPicPr>
            <a:picLocks noChangeAspect="1"/>
          </p:cNvPicPr>
          <p:nvPr/>
        </p:nvPicPr>
        <p:blipFill>
          <a:blip r:embed="rId4"/>
          <a:stretch>
            <a:fillRect/>
          </a:stretch>
        </p:blipFill>
        <p:spPr>
          <a:xfrm>
            <a:off x="516194" y="1853708"/>
            <a:ext cx="9115485" cy="3132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A38D2E39-A10A-EF1A-8A74-9F7E8C826289}"/>
              </a:ext>
            </a:extLst>
          </p:cNvPr>
          <p:cNvPicPr>
            <a:picLocks noChangeAspect="1"/>
          </p:cNvPicPr>
          <p:nvPr/>
        </p:nvPicPr>
        <p:blipFill>
          <a:blip r:embed="rId5"/>
          <a:stretch>
            <a:fillRect/>
          </a:stretch>
        </p:blipFill>
        <p:spPr>
          <a:xfrm>
            <a:off x="396240" y="1853708"/>
            <a:ext cx="2987891" cy="1057132"/>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0B973C87-4CE7-F83F-D74C-04CFB836CCD6}"/>
              </a:ext>
            </a:extLst>
          </p:cNvPr>
          <p:cNvPicPr>
            <a:picLocks noChangeAspect="1"/>
          </p:cNvPicPr>
          <p:nvPr/>
        </p:nvPicPr>
        <p:blipFill>
          <a:blip r:embed="rId6"/>
          <a:stretch>
            <a:fillRect/>
          </a:stretch>
        </p:blipFill>
        <p:spPr>
          <a:xfrm>
            <a:off x="3327081" y="1835584"/>
            <a:ext cx="3078275" cy="1075256"/>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28825010-5708-1681-1C9B-8AF99A9ED640}"/>
              </a:ext>
            </a:extLst>
          </p:cNvPr>
          <p:cNvPicPr>
            <a:picLocks noChangeAspect="1"/>
          </p:cNvPicPr>
          <p:nvPr/>
        </p:nvPicPr>
        <p:blipFill>
          <a:blip r:embed="rId7"/>
          <a:stretch>
            <a:fillRect/>
          </a:stretch>
        </p:blipFill>
        <p:spPr>
          <a:xfrm>
            <a:off x="6405356" y="1835585"/>
            <a:ext cx="3226324" cy="1093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4174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47913A-E934-09D6-BF1C-3FA37D6D1371}"/>
              </a:ext>
            </a:extLst>
          </p:cNvPr>
          <p:cNvSpPr>
            <a:spLocks noGrp="1"/>
          </p:cNvSpPr>
          <p:nvPr>
            <p:ph type="title"/>
          </p:nvPr>
        </p:nvSpPr>
        <p:spPr>
          <a:xfrm>
            <a:off x="113454" y="156238"/>
            <a:ext cx="3513666" cy="742922"/>
          </a:xfrm>
        </p:spPr>
        <p:style>
          <a:lnRef idx="2">
            <a:schemeClr val="accent3">
              <a:shade val="15000"/>
            </a:schemeClr>
          </a:lnRef>
          <a:fillRef idx="1">
            <a:schemeClr val="accent3"/>
          </a:fillRef>
          <a:effectRef idx="0">
            <a:schemeClr val="accent3"/>
          </a:effectRef>
          <a:fontRef idx="minor">
            <a:schemeClr val="lt1"/>
          </a:fontRef>
        </p:style>
        <p:txBody>
          <a:bodyPr>
            <a:noAutofit/>
          </a:bodyPr>
          <a:lstStyle/>
          <a:p>
            <a:pPr algn="ctr"/>
            <a:r>
              <a:rPr lang="es-DO" sz="2400" dirty="0"/>
              <a:t>San Juan de La Maguana</a:t>
            </a:r>
            <a:br>
              <a:rPr lang="es-DO" sz="2400" dirty="0"/>
            </a:br>
            <a:r>
              <a:rPr lang="es-DO" sz="2400" dirty="0"/>
              <a:t>Viernes 21 de Febrero</a:t>
            </a:r>
          </a:p>
        </p:txBody>
      </p:sp>
      <p:sp>
        <p:nvSpPr>
          <p:cNvPr id="3" name="Marcador de contenido 2">
            <a:extLst>
              <a:ext uri="{FF2B5EF4-FFF2-40B4-BE49-F238E27FC236}">
                <a16:creationId xmlns:a16="http://schemas.microsoft.com/office/drawing/2014/main" id="{395A1E56-692A-782B-CDA2-E23AFAE3FA5D}"/>
              </a:ext>
            </a:extLst>
          </p:cNvPr>
          <p:cNvSpPr>
            <a:spLocks noGrp="1"/>
          </p:cNvSpPr>
          <p:nvPr>
            <p:ph idx="1"/>
          </p:nvPr>
        </p:nvSpPr>
        <p:spPr>
          <a:xfrm>
            <a:off x="113454" y="2160589"/>
            <a:ext cx="9914466" cy="1070291"/>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marL="0" indent="0" algn="just">
              <a:buNone/>
            </a:pPr>
            <a:r>
              <a:rPr lang="es-DO" dirty="0"/>
              <a:t>La participación de la gobernadora Rafaela Javier en la inauguración de AGROPESUR 2025 en San Juan de la Maguana subraya su compromiso con el desarrollo agropecuario de la región sur. Su presencia, junto a otras siete gobernadoras, resalta la importancia de la colaboración interprovincial para impulsar este sector clave. La gobernadora Javier mostró un particular interés en la exhibición de productos agrícolas y pecuarios de Monte Plata, evidenciando el potencial productivo de su provincia. Su participación en el evento también refleja su apoyo a la promoción de nuevas tecnologías y prácticas agrícolas, así como su respaldo a la interacción entre productores, comercializadores y consumidores.</a:t>
            </a:r>
          </a:p>
        </p:txBody>
      </p:sp>
      <p:pic>
        <p:nvPicPr>
          <p:cNvPr id="4" name="Imagen 3">
            <a:extLst>
              <a:ext uri="{FF2B5EF4-FFF2-40B4-BE49-F238E27FC236}">
                <a16:creationId xmlns:a16="http://schemas.microsoft.com/office/drawing/2014/main" id="{3412AC5E-7B05-FAA8-699C-C21AB6A46D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34148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954846E9-B705-38A5-3DCA-76C9113C12D1}"/>
              </a:ext>
            </a:extLst>
          </p:cNvPr>
          <p:cNvPicPr>
            <a:picLocks noChangeAspect="1"/>
          </p:cNvPicPr>
          <p:nvPr/>
        </p:nvPicPr>
        <p:blipFill>
          <a:blip r:embed="rId4"/>
          <a:stretch>
            <a:fillRect/>
          </a:stretch>
        </p:blipFill>
        <p:spPr>
          <a:xfrm>
            <a:off x="113454" y="3233597"/>
            <a:ext cx="3210030" cy="2139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BED4BFEF-9BC5-6020-4136-6E9CC0241859}"/>
              </a:ext>
            </a:extLst>
          </p:cNvPr>
          <p:cNvPicPr>
            <a:picLocks noChangeAspect="1"/>
          </p:cNvPicPr>
          <p:nvPr/>
        </p:nvPicPr>
        <p:blipFill>
          <a:blip r:embed="rId5"/>
          <a:stretch>
            <a:fillRect/>
          </a:stretch>
        </p:blipFill>
        <p:spPr>
          <a:xfrm>
            <a:off x="113453" y="5352149"/>
            <a:ext cx="3210029" cy="1505851"/>
          </a:xfrm>
          <a:prstGeom prst="rect">
            <a:avLst/>
          </a:prstGeom>
          <a:ln>
            <a:noFill/>
          </a:ln>
          <a:effectLst>
            <a:softEdge rad="112500"/>
          </a:effectLst>
        </p:spPr>
      </p:pic>
      <p:pic>
        <p:nvPicPr>
          <p:cNvPr id="10" name="Imagen 9">
            <a:extLst>
              <a:ext uri="{FF2B5EF4-FFF2-40B4-BE49-F238E27FC236}">
                <a16:creationId xmlns:a16="http://schemas.microsoft.com/office/drawing/2014/main" id="{1839AB9F-23C0-629A-B0AB-46060BD70A0B}"/>
              </a:ext>
            </a:extLst>
          </p:cNvPr>
          <p:cNvPicPr>
            <a:picLocks noChangeAspect="1"/>
          </p:cNvPicPr>
          <p:nvPr/>
        </p:nvPicPr>
        <p:blipFill>
          <a:blip r:embed="rId6"/>
          <a:stretch>
            <a:fillRect/>
          </a:stretch>
        </p:blipFill>
        <p:spPr>
          <a:xfrm>
            <a:off x="3323482" y="3219131"/>
            <a:ext cx="4692758" cy="3638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054D67F2-5B21-4F62-5881-B8B7D9189EDE}"/>
              </a:ext>
            </a:extLst>
          </p:cNvPr>
          <p:cNvPicPr>
            <a:picLocks noChangeAspect="1"/>
          </p:cNvPicPr>
          <p:nvPr/>
        </p:nvPicPr>
        <p:blipFill>
          <a:blip r:embed="rId7"/>
          <a:stretch>
            <a:fillRect/>
          </a:stretch>
        </p:blipFill>
        <p:spPr>
          <a:xfrm>
            <a:off x="8016240" y="3230880"/>
            <a:ext cx="2011680" cy="1890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a:extLst>
              <a:ext uri="{FF2B5EF4-FFF2-40B4-BE49-F238E27FC236}">
                <a16:creationId xmlns:a16="http://schemas.microsoft.com/office/drawing/2014/main" id="{B392C775-4946-EA6B-AE44-999B4CDCDDA2}"/>
              </a:ext>
            </a:extLst>
          </p:cNvPr>
          <p:cNvPicPr>
            <a:picLocks noChangeAspect="1"/>
          </p:cNvPicPr>
          <p:nvPr/>
        </p:nvPicPr>
        <p:blipFill>
          <a:blip r:embed="rId8"/>
          <a:stretch>
            <a:fillRect/>
          </a:stretch>
        </p:blipFill>
        <p:spPr>
          <a:xfrm flipH="1">
            <a:off x="8016240" y="5151121"/>
            <a:ext cx="2011680" cy="1676898"/>
          </a:xfrm>
          <a:prstGeom prst="rect">
            <a:avLst/>
          </a:prstGeom>
          <a:ln>
            <a:noFill/>
          </a:ln>
          <a:effectLst>
            <a:softEdge rad="112500"/>
          </a:effectLst>
        </p:spPr>
      </p:pic>
    </p:spTree>
    <p:extLst>
      <p:ext uri="{BB962C8B-B14F-4D97-AF65-F5344CB8AC3E}">
        <p14:creationId xmlns:p14="http://schemas.microsoft.com/office/powerpoint/2010/main" val="3884341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60B930-8120-8D91-4590-E1121044E988}"/>
              </a:ext>
            </a:extLst>
          </p:cNvPr>
          <p:cNvSpPr>
            <a:spLocks noGrp="1"/>
          </p:cNvSpPr>
          <p:nvPr>
            <p:ph type="title"/>
          </p:nvPr>
        </p:nvSpPr>
        <p:spPr>
          <a:xfrm>
            <a:off x="159174" y="174697"/>
            <a:ext cx="3178386" cy="739703"/>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s-DO" sz="2400" dirty="0"/>
              <a:t>Monte Plata</a:t>
            </a:r>
            <a:br>
              <a:rPr lang="es-DO" sz="2400" dirty="0"/>
            </a:br>
            <a:r>
              <a:rPr lang="es-DO" sz="2400" dirty="0"/>
              <a:t>Sábado 22 de Febrero</a:t>
            </a:r>
          </a:p>
        </p:txBody>
      </p:sp>
      <p:sp>
        <p:nvSpPr>
          <p:cNvPr id="3" name="Marcador de contenido 2">
            <a:extLst>
              <a:ext uri="{FF2B5EF4-FFF2-40B4-BE49-F238E27FC236}">
                <a16:creationId xmlns:a16="http://schemas.microsoft.com/office/drawing/2014/main" id="{F49FB549-D5CC-2AF6-317D-0E961C9E5B04}"/>
              </a:ext>
            </a:extLst>
          </p:cNvPr>
          <p:cNvSpPr>
            <a:spLocks noGrp="1"/>
          </p:cNvSpPr>
          <p:nvPr>
            <p:ph idx="1"/>
          </p:nvPr>
        </p:nvSpPr>
        <p:spPr>
          <a:xfrm>
            <a:off x="159174" y="2011681"/>
            <a:ext cx="10112586" cy="1798319"/>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pPr marL="0" indent="0" algn="just">
              <a:buNone/>
            </a:pPr>
            <a:r>
              <a:rPr lang="es-DO" b="0" i="0" dirty="0">
                <a:solidFill>
                  <a:srgbClr val="000000"/>
                </a:solidFill>
                <a:effectLst/>
                <a:latin typeface="Inter"/>
              </a:rPr>
              <a:t>En la jornada dedicada al fomento de la cultura y el desarrollo local en Monte Plata, la Gobernadora Rafaela Javier apoyó un papel fundamental al recibir al Ministro de Cultura, Roberto Ángel Salcedo. Este evento, que reunió a diversas autoridades gubernamentales y municipales, se enfocó en potenciar las industrias culturales de la región. Durante la visita, la Gobernadora no solo facilitó un espacio para el diálogo, sino que también mostró su respaldo a las necesidades expresadas por los gestores culturales y líderes locales. Javier respaldó la creación de un centro de Bellas Artes y la inversión en proyectos que promuevan la cultura, dejando clara su disposición a trabajar de la mano con el gobierno central para el desarrollo y la riqueza cultural de Monte Plata. La colaboración entre la Gobernadora, el Ministro y todos los participantes fue clave para fortalecer el compromiso con la cultura en la provincia</a:t>
            </a:r>
            <a:endParaRPr lang="es-DO" dirty="0"/>
          </a:p>
        </p:txBody>
      </p:sp>
      <p:pic>
        <p:nvPicPr>
          <p:cNvPr id="4" name="Imagen 3">
            <a:extLst>
              <a:ext uri="{FF2B5EF4-FFF2-40B4-BE49-F238E27FC236}">
                <a16:creationId xmlns:a16="http://schemas.microsoft.com/office/drawing/2014/main" id="{5DD138F3-04F1-E7F6-6288-A9573DBB2B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341488"/>
            <a:ext cx="3621017" cy="2612739"/>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7270B418-D8B7-1CCA-0347-E85E6AC3DDA5}"/>
              </a:ext>
            </a:extLst>
          </p:cNvPr>
          <p:cNvPicPr>
            <a:picLocks noChangeAspect="1"/>
          </p:cNvPicPr>
          <p:nvPr/>
        </p:nvPicPr>
        <p:blipFill>
          <a:blip r:embed="rId4"/>
          <a:stretch>
            <a:fillRect/>
          </a:stretch>
        </p:blipFill>
        <p:spPr>
          <a:xfrm>
            <a:off x="159174" y="3810000"/>
            <a:ext cx="10112586" cy="3047999"/>
          </a:xfrm>
          <a:prstGeom prst="rect">
            <a:avLst/>
          </a:prstGeom>
        </p:spPr>
      </p:pic>
      <p:pic>
        <p:nvPicPr>
          <p:cNvPr id="11" name="Imagen 10">
            <a:extLst>
              <a:ext uri="{FF2B5EF4-FFF2-40B4-BE49-F238E27FC236}">
                <a16:creationId xmlns:a16="http://schemas.microsoft.com/office/drawing/2014/main" id="{73250EC2-7F14-4F83-FA76-C1606165F0A1}"/>
              </a:ext>
            </a:extLst>
          </p:cNvPr>
          <p:cNvPicPr>
            <a:picLocks noChangeAspect="1"/>
          </p:cNvPicPr>
          <p:nvPr/>
        </p:nvPicPr>
        <p:blipFill>
          <a:blip r:embed="rId5"/>
          <a:stretch>
            <a:fillRect/>
          </a:stretch>
        </p:blipFill>
        <p:spPr>
          <a:xfrm flipH="1">
            <a:off x="160370" y="3672840"/>
            <a:ext cx="4915747" cy="1356360"/>
          </a:xfrm>
          <a:prstGeom prst="rect">
            <a:avLst/>
          </a:prstGeom>
          <a:ln>
            <a:noFill/>
          </a:ln>
          <a:effectLst>
            <a:softEdge rad="112500"/>
          </a:effectLst>
        </p:spPr>
      </p:pic>
      <p:pic>
        <p:nvPicPr>
          <p:cNvPr id="13" name="Imagen 12">
            <a:extLst>
              <a:ext uri="{FF2B5EF4-FFF2-40B4-BE49-F238E27FC236}">
                <a16:creationId xmlns:a16="http://schemas.microsoft.com/office/drawing/2014/main" id="{5FB4230B-5878-972E-76DB-9075E157192B}"/>
              </a:ext>
            </a:extLst>
          </p:cNvPr>
          <p:cNvPicPr>
            <a:picLocks noChangeAspect="1"/>
          </p:cNvPicPr>
          <p:nvPr/>
        </p:nvPicPr>
        <p:blipFill>
          <a:blip r:embed="rId6"/>
          <a:stretch>
            <a:fillRect/>
          </a:stretch>
        </p:blipFill>
        <p:spPr>
          <a:xfrm>
            <a:off x="5076119" y="3672840"/>
            <a:ext cx="5195641" cy="1356360"/>
          </a:xfrm>
          <a:prstGeom prst="rect">
            <a:avLst/>
          </a:prstGeom>
          <a:ln>
            <a:noFill/>
          </a:ln>
          <a:effectLst>
            <a:softEdge rad="112500"/>
          </a:effectLst>
        </p:spPr>
      </p:pic>
    </p:spTree>
    <p:extLst>
      <p:ext uri="{BB962C8B-B14F-4D97-AF65-F5344CB8AC3E}">
        <p14:creationId xmlns:p14="http://schemas.microsoft.com/office/powerpoint/2010/main" val="130444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24CD0A-78A6-F1FB-316C-EABED646D1A8}"/>
              </a:ext>
            </a:extLst>
          </p:cNvPr>
          <p:cNvSpPr>
            <a:spLocks noGrp="1"/>
          </p:cNvSpPr>
          <p:nvPr>
            <p:ph type="title"/>
          </p:nvPr>
        </p:nvSpPr>
        <p:spPr>
          <a:xfrm>
            <a:off x="113454" y="156238"/>
            <a:ext cx="3051705" cy="971522"/>
          </a:xfrm>
        </p:spPr>
        <p:style>
          <a:lnRef idx="3">
            <a:schemeClr val="lt1"/>
          </a:lnRef>
          <a:fillRef idx="1">
            <a:schemeClr val="accent1"/>
          </a:fillRef>
          <a:effectRef idx="1">
            <a:schemeClr val="accent1"/>
          </a:effectRef>
          <a:fontRef idx="minor">
            <a:schemeClr val="lt1"/>
          </a:fontRef>
        </p:style>
        <p:txBody>
          <a:bodyPr>
            <a:noAutofit/>
          </a:bodyPr>
          <a:lstStyle/>
          <a:p>
            <a:pPr algn="ctr"/>
            <a:r>
              <a:rPr lang="es-DO" sz="2800" dirty="0"/>
              <a:t>Monte </a:t>
            </a:r>
            <a:r>
              <a:rPr lang="es-DO" sz="2400" dirty="0"/>
              <a:t>Plata</a:t>
            </a:r>
            <a:br>
              <a:rPr lang="es-DO" sz="2800" dirty="0"/>
            </a:br>
            <a:r>
              <a:rPr lang="es-DO" sz="2800" dirty="0"/>
              <a:t>Lunes </a:t>
            </a:r>
            <a:r>
              <a:rPr lang="es-DO" sz="2400" dirty="0"/>
              <a:t>24/02/2025</a:t>
            </a:r>
            <a:endParaRPr lang="es-DO" sz="2800" dirty="0"/>
          </a:p>
        </p:txBody>
      </p:sp>
      <p:sp>
        <p:nvSpPr>
          <p:cNvPr id="3" name="Marcador de contenido 2">
            <a:extLst>
              <a:ext uri="{FF2B5EF4-FFF2-40B4-BE49-F238E27FC236}">
                <a16:creationId xmlns:a16="http://schemas.microsoft.com/office/drawing/2014/main" id="{863B3515-EBBF-E592-CD86-1BBCCA3E8D82}"/>
              </a:ext>
            </a:extLst>
          </p:cNvPr>
          <p:cNvSpPr>
            <a:spLocks noGrp="1"/>
          </p:cNvSpPr>
          <p:nvPr>
            <p:ph idx="1"/>
          </p:nvPr>
        </p:nvSpPr>
        <p:spPr>
          <a:xfrm>
            <a:off x="113454" y="2160589"/>
            <a:ext cx="10066866" cy="1740851"/>
          </a:xfrm>
        </p:spPr>
        <p:style>
          <a:lnRef idx="1">
            <a:schemeClr val="accent1"/>
          </a:lnRef>
          <a:fillRef idx="3">
            <a:schemeClr val="accent1"/>
          </a:fillRef>
          <a:effectRef idx="2">
            <a:schemeClr val="accent1"/>
          </a:effectRef>
          <a:fontRef idx="minor">
            <a:schemeClr val="lt1"/>
          </a:fontRef>
        </p:style>
        <p:txBody>
          <a:bodyPr>
            <a:normAutofit fontScale="77500" lnSpcReduction="20000"/>
          </a:bodyPr>
          <a:lstStyle/>
          <a:p>
            <a:pPr marL="0" indent="0" algn="just">
              <a:buNone/>
            </a:pPr>
            <a:r>
              <a:rPr lang="es-DO" b="0" i="0" dirty="0">
                <a:solidFill>
                  <a:srgbClr val="000000"/>
                </a:solidFill>
                <a:effectLst/>
                <a:latin typeface="Inter"/>
              </a:rPr>
              <a:t>La Gobernación Provincial de Monte Plata, bajo el liderazgo del licenciado Saturnino Pérez y siguiendo las directrices de la gobernadora Rafaela Javier Gomera, llevó a cabo un destacado operativo de limpieza en el Multiusos Santo Ángel Peguero. Esta importante iniciativa, diseñada para asegurar espacios deportivos dignos y saludables, contó con la colaboración activa de diversas instituciones clave, como la Dirección Provincial de Deportes, el Ministerio de Obras Públicas, el Ayuntamiento de Monte Plata, el Ministerio de Medio Ambiente y Recursos Naturales, y el Cuerpo de Bomberos. Las labores se enfocaron en la higienización de las canchas, graderías y áreas comunes, evidenciando el firme compromiso de las autoridades locales con el bienestar y desarrollo deportivo de la comunidad. La gobernadora subrayó la relevancia de mantener estas instalaciones en óptimas condiciones para promover la actividad física entre los ciudadanos y agradeció a todas las entidades involucradas en este exitoso esfuerzo conjunto. Con esta acción, la Gobernación reafirma su compromiso de mejorar la calidad de vida en la provincia y fomentar un desarrollo.</a:t>
            </a:r>
            <a:endParaRPr lang="es-DO" dirty="0"/>
          </a:p>
        </p:txBody>
      </p:sp>
      <p:pic>
        <p:nvPicPr>
          <p:cNvPr id="4" name="Imagen 3">
            <a:extLst>
              <a:ext uri="{FF2B5EF4-FFF2-40B4-BE49-F238E27FC236}">
                <a16:creationId xmlns:a16="http://schemas.microsoft.com/office/drawing/2014/main" id="{324C074A-7090-A5BC-3B9A-35748C6BE9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34148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238B0AAC-4D78-95FA-19EC-64747D665BB2}"/>
              </a:ext>
            </a:extLst>
          </p:cNvPr>
          <p:cNvPicPr>
            <a:picLocks noChangeAspect="1"/>
          </p:cNvPicPr>
          <p:nvPr/>
        </p:nvPicPr>
        <p:blipFill>
          <a:blip r:embed="rId4"/>
          <a:stretch>
            <a:fillRect/>
          </a:stretch>
        </p:blipFill>
        <p:spPr>
          <a:xfrm>
            <a:off x="113455" y="3901440"/>
            <a:ext cx="5144345" cy="2800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3D1E2662-E000-D469-E740-1C961C65BF3F}"/>
              </a:ext>
            </a:extLst>
          </p:cNvPr>
          <p:cNvPicPr>
            <a:picLocks noChangeAspect="1"/>
          </p:cNvPicPr>
          <p:nvPr/>
        </p:nvPicPr>
        <p:blipFill>
          <a:blip r:embed="rId5"/>
          <a:stretch>
            <a:fillRect/>
          </a:stretch>
        </p:blipFill>
        <p:spPr>
          <a:xfrm>
            <a:off x="5257801" y="3901440"/>
            <a:ext cx="4922520" cy="2800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6437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73BAA5-BB94-A500-7AA1-AEFD554518A4}"/>
              </a:ext>
            </a:extLst>
          </p:cNvPr>
          <p:cNvSpPr>
            <a:spLocks noGrp="1"/>
          </p:cNvSpPr>
          <p:nvPr>
            <p:ph type="title"/>
          </p:nvPr>
        </p:nvSpPr>
        <p:spPr>
          <a:xfrm>
            <a:off x="144940" y="156238"/>
            <a:ext cx="2887820" cy="742922"/>
          </a:xfrm>
        </p:spPr>
        <p:style>
          <a:lnRef idx="2">
            <a:schemeClr val="accent2"/>
          </a:lnRef>
          <a:fillRef idx="1">
            <a:schemeClr val="lt1"/>
          </a:fillRef>
          <a:effectRef idx="0">
            <a:schemeClr val="accent2"/>
          </a:effectRef>
          <a:fontRef idx="minor">
            <a:schemeClr val="dk1"/>
          </a:fontRef>
        </p:style>
        <p:txBody>
          <a:bodyPr>
            <a:noAutofit/>
          </a:bodyPr>
          <a:lstStyle/>
          <a:p>
            <a:pPr algn="ctr"/>
            <a:r>
              <a:rPr lang="es-DO" sz="2400" dirty="0"/>
              <a:t>Yamasá </a:t>
            </a:r>
            <a:br>
              <a:rPr lang="es-DO" sz="2400" dirty="0"/>
            </a:br>
            <a:r>
              <a:rPr lang="es-DO" sz="2400" dirty="0"/>
              <a:t>Viernes 28/02/2025</a:t>
            </a:r>
          </a:p>
        </p:txBody>
      </p:sp>
      <p:sp>
        <p:nvSpPr>
          <p:cNvPr id="3" name="Marcador de contenido 2">
            <a:extLst>
              <a:ext uri="{FF2B5EF4-FFF2-40B4-BE49-F238E27FC236}">
                <a16:creationId xmlns:a16="http://schemas.microsoft.com/office/drawing/2014/main" id="{D38B6A69-D63F-0647-D0F4-465A790E7885}"/>
              </a:ext>
            </a:extLst>
          </p:cNvPr>
          <p:cNvSpPr>
            <a:spLocks noGrp="1"/>
          </p:cNvSpPr>
          <p:nvPr>
            <p:ph idx="1"/>
          </p:nvPr>
        </p:nvSpPr>
        <p:spPr>
          <a:xfrm>
            <a:off x="144940" y="2160589"/>
            <a:ext cx="10126820" cy="1268411"/>
          </a:xfrm>
        </p:spPr>
        <p:style>
          <a:lnRef idx="0">
            <a:schemeClr val="accent1"/>
          </a:lnRef>
          <a:fillRef idx="3">
            <a:schemeClr val="accent1"/>
          </a:fillRef>
          <a:effectRef idx="3">
            <a:schemeClr val="accent1"/>
          </a:effectRef>
          <a:fontRef idx="minor">
            <a:schemeClr val="lt1"/>
          </a:fontRef>
        </p:style>
        <p:txBody>
          <a:bodyPr>
            <a:normAutofit fontScale="85000" lnSpcReduction="20000"/>
          </a:bodyPr>
          <a:lstStyle/>
          <a:p>
            <a:pPr marL="0" indent="0" algn="just">
              <a:buNone/>
            </a:pPr>
            <a:r>
              <a:rPr lang="es-DO" dirty="0"/>
              <a:t>La gobernadora Rafaela Javier Gomera lideró la conformación del Voluntariado Deportivo en Yamasá, un paso crucial para impulsar el deporte y la actividad física en el municipio. Su participación subraya el compromiso del gobierno provincial con el desarrollo deportivo y el bienestar de la comunidad. La creación de este patronato, que involucra a diversos sectores, busca garantizar la preservación del multiusos y fomentar la participación ciudadana en el deporte. La gobernadora destacó la importancia de proteger las instalaciones y crear espacios para el deporte y el esparcimiento, un mensaje que resuena con el objetivo de construir una comunidad más unida y activa.</a:t>
            </a:r>
          </a:p>
        </p:txBody>
      </p:sp>
      <p:pic>
        <p:nvPicPr>
          <p:cNvPr id="4" name="Imagen 3">
            <a:extLst>
              <a:ext uri="{FF2B5EF4-FFF2-40B4-BE49-F238E27FC236}">
                <a16:creationId xmlns:a16="http://schemas.microsoft.com/office/drawing/2014/main" id="{6543C066-6F59-736A-D154-6E9F614230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559118"/>
            <a:ext cx="3621017" cy="2377931"/>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6BE168BB-4AA3-6EAC-52DD-5883522EFCAF}"/>
              </a:ext>
            </a:extLst>
          </p:cNvPr>
          <p:cNvPicPr>
            <a:picLocks noChangeAspect="1"/>
          </p:cNvPicPr>
          <p:nvPr/>
        </p:nvPicPr>
        <p:blipFill>
          <a:blip r:embed="rId4"/>
          <a:stretch>
            <a:fillRect/>
          </a:stretch>
        </p:blipFill>
        <p:spPr>
          <a:xfrm>
            <a:off x="5181600" y="3429000"/>
            <a:ext cx="5090160" cy="3429000"/>
          </a:xfrm>
          <a:prstGeom prst="rect">
            <a:avLst/>
          </a:prstGeom>
        </p:spPr>
      </p:pic>
      <p:pic>
        <p:nvPicPr>
          <p:cNvPr id="8" name="Imagen 7">
            <a:extLst>
              <a:ext uri="{FF2B5EF4-FFF2-40B4-BE49-F238E27FC236}">
                <a16:creationId xmlns:a16="http://schemas.microsoft.com/office/drawing/2014/main" id="{458429D0-FDF0-10B3-F79C-877C2E612E31}"/>
              </a:ext>
            </a:extLst>
          </p:cNvPr>
          <p:cNvPicPr>
            <a:picLocks noChangeAspect="1"/>
          </p:cNvPicPr>
          <p:nvPr/>
        </p:nvPicPr>
        <p:blipFill>
          <a:blip r:embed="rId5"/>
          <a:stretch>
            <a:fillRect/>
          </a:stretch>
        </p:blipFill>
        <p:spPr>
          <a:xfrm flipH="1">
            <a:off x="144937" y="3429000"/>
            <a:ext cx="5036662" cy="3429000"/>
          </a:xfrm>
          <a:prstGeom prst="rect">
            <a:avLst/>
          </a:prstGeom>
        </p:spPr>
      </p:pic>
    </p:spTree>
    <p:extLst>
      <p:ext uri="{BB962C8B-B14F-4D97-AF65-F5344CB8AC3E}">
        <p14:creationId xmlns:p14="http://schemas.microsoft.com/office/powerpoint/2010/main" val="4153085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D19F03-4571-19EC-B475-1291DCAAC6C5}"/>
              </a:ext>
            </a:extLst>
          </p:cNvPr>
          <p:cNvSpPr>
            <a:spLocks noGrp="1"/>
          </p:cNvSpPr>
          <p:nvPr>
            <p:ph type="title"/>
          </p:nvPr>
        </p:nvSpPr>
        <p:spPr>
          <a:xfrm>
            <a:off x="677334" y="1992672"/>
            <a:ext cx="8596668" cy="558799"/>
          </a:xfrm>
        </p:spPr>
        <p:txBody>
          <a:bodyPr>
            <a:normAutofit fontScale="90000"/>
          </a:bodyPr>
          <a:lstStyle/>
          <a:p>
            <a:pPr algn="ctr"/>
            <a:r>
              <a:rPr lang="es-DO" sz="2400"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eorgia" panose="02040502050405020303" pitchFamily="18" charset="0"/>
              </a:rPr>
              <a:t>CONCLUSIÓN DEL INFORME DEL MES </a:t>
            </a:r>
            <a:r>
              <a:rPr lang="es-DO"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eorgia" panose="02040502050405020303" pitchFamily="18" charset="0"/>
              </a:rPr>
              <a:t>FEBR</a:t>
            </a:r>
            <a:r>
              <a:rPr lang="es-DO" sz="2400"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eorgia" panose="02040502050405020303" pitchFamily="18" charset="0"/>
              </a:rPr>
              <a:t>ERO 2025</a:t>
            </a:r>
            <a:endParaRPr lang="es-DO" sz="2400" dirty="0"/>
          </a:p>
        </p:txBody>
      </p:sp>
      <p:sp>
        <p:nvSpPr>
          <p:cNvPr id="3" name="Marcador de contenido 2">
            <a:extLst>
              <a:ext uri="{FF2B5EF4-FFF2-40B4-BE49-F238E27FC236}">
                <a16:creationId xmlns:a16="http://schemas.microsoft.com/office/drawing/2014/main" id="{346CA21F-C5BD-FB52-33A5-CC1E6689852F}"/>
              </a:ext>
            </a:extLst>
          </p:cNvPr>
          <p:cNvSpPr>
            <a:spLocks noGrp="1"/>
          </p:cNvSpPr>
          <p:nvPr>
            <p:ph idx="1"/>
          </p:nvPr>
        </p:nvSpPr>
        <p:spPr>
          <a:xfrm>
            <a:off x="677334" y="2551471"/>
            <a:ext cx="8596668" cy="4085303"/>
          </a:xfrm>
        </p:spPr>
        <p:txBody>
          <a:bodyPr>
            <a:normAutofit/>
          </a:bodyPr>
          <a:lstStyle/>
          <a:p>
            <a:pPr marL="228600" marR="0" lvl="0" indent="-228600" algn="just"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v"/>
              <a:tabLst/>
              <a:defRPr/>
            </a:pPr>
            <a:r>
              <a:rPr kumimoji="0" lang="es-DO"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En este informe hemos presentado un panorama general de las acciones emprendidas por la gobernadora Rafaela Javier Gomera. Sin embargo, el desarrollo de Monte Plata es una tarea que nos compete a toda la ciudadanía para seguir de cerca las iniciativas gubernamentales, a participar activamente en los procesos de toma de decisiones y a trabajar unidos por un futuro mejor para nuestra provincia.</a:t>
            </a:r>
          </a:p>
          <a:p>
            <a:pPr marL="228600" marR="0" lvl="0" indent="-228600" algn="just"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v"/>
              <a:tabLst/>
              <a:defRPr/>
            </a:pPr>
            <a:r>
              <a:rPr kumimoji="0" lang="es-DO"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Los resultados obtenidos hasta el momento son fruto de un trabajo conjunto entre el gobierno central, provincial, municipal, las instituciones públicas, el sector privado y la sociedad civil. La gobernadora Rafaela Javier Gomera ha sido un catalizador de esta colaboración, fomentando un ambiente de participación y diálogo. Este enfoque colaborativo es fundamental para continuar avanzando en los desafíos que enfrenta la provincia.</a:t>
            </a:r>
          </a:p>
          <a:p>
            <a:pPr marL="228600" marR="0" lvl="0" indent="-228600" algn="just"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v"/>
              <a:tabLst/>
              <a:defRPr/>
            </a:pPr>
            <a:r>
              <a:rPr kumimoji="0" lang="es-DO"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En conclusión, la gobernadora Rafaela Javier Gomera ha demostrado un compromiso inquebrantable con el desarrollo integral de la provincia de Monte Plata. A través de una gestión proactiva y enfocada en las necesidades de la comunidad, ha logrado avances significativos en diversos sectores. Con miras al futuro, se espera que se continúe impulsando iniciativas que promuevan el bienestar social, el crecimiento económico y la mejora de la calidad de vida de los monteplatenses con el apoyo del presidente Luis Abinader Corona y los ministros en este año 2025.</a:t>
            </a:r>
          </a:p>
          <a:p>
            <a:pPr marL="0" indent="0">
              <a:buNone/>
            </a:pPr>
            <a:endParaRPr lang="es-DO" dirty="0"/>
          </a:p>
        </p:txBody>
      </p:sp>
      <p:pic>
        <p:nvPicPr>
          <p:cNvPr id="4" name="Imagen 3">
            <a:extLst>
              <a:ext uri="{FF2B5EF4-FFF2-40B4-BE49-F238E27FC236}">
                <a16:creationId xmlns:a16="http://schemas.microsoft.com/office/drawing/2014/main" id="{6DFAD554-D296-5C8C-3408-1B18E2C0E3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341488"/>
            <a:ext cx="3621017" cy="26127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5800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F0BB5D-FB0D-24CB-EA76-8492F964B063}"/>
              </a:ext>
            </a:extLst>
          </p:cNvPr>
          <p:cNvSpPr>
            <a:spLocks noGrp="1"/>
          </p:cNvSpPr>
          <p:nvPr>
            <p:ph type="title"/>
          </p:nvPr>
        </p:nvSpPr>
        <p:spPr>
          <a:xfrm>
            <a:off x="677334" y="1715729"/>
            <a:ext cx="9307325" cy="1320800"/>
          </a:xfrm>
        </p:spPr>
        <p:txBody>
          <a:bodyPr>
            <a:normAutofit/>
          </a:bodyPr>
          <a:lstStyle/>
          <a:p>
            <a:pPr algn="ctr"/>
            <a:r>
              <a:rPr lang="es-DO" sz="2400" b="1" cap="none"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DEPARTAMENTO DE PRENSA Y RELACIONES PUBLICAS  GOBERNACIÓN MONTE PLATA </a:t>
            </a:r>
            <a:endParaRPr lang="es-DO" sz="2400" dirty="0"/>
          </a:p>
        </p:txBody>
      </p:sp>
      <p:sp>
        <p:nvSpPr>
          <p:cNvPr id="3" name="Marcador de contenido 2">
            <a:extLst>
              <a:ext uri="{FF2B5EF4-FFF2-40B4-BE49-F238E27FC236}">
                <a16:creationId xmlns:a16="http://schemas.microsoft.com/office/drawing/2014/main" id="{F477FCFE-4A10-6497-9FC1-457121D42D62}"/>
              </a:ext>
            </a:extLst>
          </p:cNvPr>
          <p:cNvSpPr>
            <a:spLocks noGrp="1"/>
          </p:cNvSpPr>
          <p:nvPr>
            <p:ph idx="1"/>
          </p:nvPr>
        </p:nvSpPr>
        <p:spPr>
          <a:xfrm>
            <a:off x="677334" y="2698955"/>
            <a:ext cx="8596668" cy="334240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18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Equipo de prensa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18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Coordinador: Licd</a:t>
            </a:r>
            <a:r>
              <a:rPr lang="es-DO" sz="1800" cap="none" dirty="0">
                <a:ln w="0"/>
                <a:solidFill>
                  <a:srgbClr val="0070C0"/>
                </a:solidFill>
                <a:effectLst>
                  <a:outerShdw blurRad="38100" dist="25400" dir="5400000" algn="ctr" rotWithShape="0">
                    <a:srgbClr val="6E747A">
                      <a:alpha val="43000"/>
                    </a:srgbClr>
                  </a:outerShdw>
                </a:effectLst>
                <a:latin typeface="Impact" panose="020B0806030902050204" pitchFamily="34" charset="0"/>
              </a:rPr>
              <a:t>o.</a:t>
            </a:r>
            <a:r>
              <a:rPr kumimoji="0" lang="es-DO" sz="18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 Cecilio Berroa Recio (Eddy)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18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Fotógrafo.: José Luis Jiménez</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18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Audiovisual: Alexander Aquino Adames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18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Redes Sociales: Elías Rodríguez</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DO" sz="12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12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Quedamos al pendiente </a:t>
            </a:r>
            <a:r>
              <a:rPr kumimoji="0" lang="es-DO" sz="1200" i="0" u="sng"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809-351-1567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DO" sz="12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DO" sz="1800" i="0" u="none" strike="noStrike" kern="1200" cap="none" normalizeH="0" baseline="0" noProof="0" dirty="0">
                <a:ln w="0"/>
                <a:solidFill>
                  <a:srgbClr val="0070C0"/>
                </a:solidFill>
                <a:effectLst>
                  <a:outerShdw blurRad="38100" dist="19050" dir="2700000" algn="tl" rotWithShape="0">
                    <a:schemeClr val="dk1">
                      <a:alpha val="40000"/>
                    </a:schemeClr>
                  </a:outerShdw>
                </a:effectLst>
                <a:uLnTx/>
                <a:uFillTx/>
                <a:latin typeface="Georgia" panose="02040502050405020303" pitchFamily="18" charset="0"/>
              </a:rPr>
              <a:t>Email: </a:t>
            </a:r>
            <a:r>
              <a:rPr kumimoji="0" lang="es-DO" sz="1800" i="0" u="none" strike="noStrike" kern="1200" cap="none" normalizeH="0" baseline="0" noProof="0" dirty="0">
                <a:ln w="0"/>
                <a:solidFill>
                  <a:srgbClr val="0070C0"/>
                </a:solidFill>
                <a:effectLst>
                  <a:outerShdw blurRad="38100" dist="19050" dir="2700000" algn="tl" rotWithShape="0">
                    <a:schemeClr val="dk1">
                      <a:alpha val="40000"/>
                    </a:schemeClr>
                  </a:outerShdw>
                </a:effectLst>
                <a:uLnTx/>
                <a:uFillTx/>
                <a:latin typeface="Georgia" panose="02040502050405020303" pitchFamily="18" charset="0"/>
                <a:hlinkClick r:id="rId2">
                  <a:extLst>
                    <a:ext uri="{A12FA001-AC4F-418D-AE19-62706E023703}">
                      <ahyp:hlinkClr xmlns:ahyp="http://schemas.microsoft.com/office/drawing/2018/hyperlinkcolor" val="tx"/>
                    </a:ext>
                  </a:extLst>
                </a:hlinkClick>
              </a:rPr>
              <a:t>reciomp@gmail.com</a:t>
            </a:r>
            <a:endParaRPr kumimoji="0" lang="es-DO" sz="1800" i="0" u="none" strike="noStrike" kern="1200" cap="none" normalizeH="0" baseline="0" noProof="0" dirty="0">
              <a:ln w="0"/>
              <a:solidFill>
                <a:srgbClr val="0070C0"/>
              </a:solidFill>
              <a:effectLst>
                <a:outerShdw blurRad="38100" dist="19050" dir="2700000" algn="tl" rotWithShape="0">
                  <a:schemeClr val="dk1">
                    <a:alpha val="40000"/>
                  </a:schemeClr>
                </a:outerShdw>
              </a:effectLst>
              <a:uLnTx/>
              <a:uFillTx/>
              <a:latin typeface="Georgia" panose="02040502050405020303" pitchFamily="18"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DO" sz="1800" i="0" u="none" strike="noStrike" kern="1200" cap="none" normalizeH="0" baseline="0" noProof="0" dirty="0">
                <a:ln w="0"/>
                <a:solidFill>
                  <a:srgbClr val="0070C0"/>
                </a:solidFill>
                <a:effectLst>
                  <a:outerShdw blurRad="38100" dist="19050" dir="2700000" algn="tl" rotWithShape="0">
                    <a:schemeClr val="dk1">
                      <a:alpha val="40000"/>
                    </a:schemeClr>
                  </a:outerShdw>
                </a:effectLst>
                <a:uLnTx/>
                <a:uFillTx/>
                <a:latin typeface="Georgia" panose="02040502050405020303" pitchFamily="18" charset="0"/>
                <a:hlinkClick r:id="rId3">
                  <a:extLst>
                    <a:ext uri="{A12FA001-AC4F-418D-AE19-62706E023703}">
                      <ahyp:hlinkClr xmlns:ahyp="http://schemas.microsoft.com/office/drawing/2018/hyperlinkcolor" val="tx"/>
                    </a:ext>
                  </a:extLst>
                </a:hlinkClick>
              </a:rPr>
              <a:t>reciomp@hotmail.com</a:t>
            </a:r>
            <a:endParaRPr kumimoji="0" lang="es-DO" sz="1800" i="0" u="none" strike="noStrike" kern="1200" cap="none" normalizeH="0" baseline="0" noProof="0" dirty="0">
              <a:ln w="0"/>
              <a:solidFill>
                <a:srgbClr val="0070C0"/>
              </a:solidFill>
              <a:effectLst>
                <a:outerShdw blurRad="38100" dist="19050" dir="2700000" algn="tl" rotWithShape="0">
                  <a:schemeClr val="dk1">
                    <a:alpha val="40000"/>
                  </a:schemeClr>
                </a:outerShdw>
              </a:effectLst>
              <a:uLnTx/>
              <a:uFillTx/>
              <a:latin typeface="Georgia" panose="02040502050405020303" pitchFamily="18" charset="0"/>
            </a:endParaRPr>
          </a:p>
          <a:p>
            <a:pPr marL="0" indent="0">
              <a:buNone/>
            </a:pPr>
            <a:endParaRPr lang="es-DO" dirty="0"/>
          </a:p>
        </p:txBody>
      </p:sp>
      <p:pic>
        <p:nvPicPr>
          <p:cNvPr id="4" name="Imagen 3">
            <a:extLst>
              <a:ext uri="{FF2B5EF4-FFF2-40B4-BE49-F238E27FC236}">
                <a16:creationId xmlns:a16="http://schemas.microsoft.com/office/drawing/2014/main" id="{C4017497-C275-F9E1-37E3-CDA51D5CB06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165159" y="-372328"/>
            <a:ext cx="3621017" cy="23779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9182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1E46443-8C90-18FD-4465-D0D7500475A8}"/>
              </a:ext>
            </a:extLst>
          </p:cNvPr>
          <p:cNvSpPr>
            <a:spLocks noGrp="1"/>
          </p:cNvSpPr>
          <p:nvPr>
            <p:ph idx="1"/>
          </p:nvPr>
        </p:nvSpPr>
        <p:spPr>
          <a:xfrm>
            <a:off x="677334" y="2433484"/>
            <a:ext cx="8596668" cy="3229897"/>
          </a:xfrm>
        </p:spPr>
        <p:txBody>
          <a:bodyPr>
            <a:normAutofit/>
          </a:bodyPr>
          <a:lstStyle/>
          <a:p>
            <a:pPr marL="0" indent="0" algn="just">
              <a:buNone/>
            </a:pPr>
            <a:r>
              <a:rPr kumimoji="0" lang="es-DO" sz="2400" b="0" i="0" u="none" strike="noStrike" kern="1200" cap="none" spc="0" normalizeH="0" baseline="0" noProof="0" dirty="0">
                <a:ln>
                  <a:noFill/>
                </a:ln>
                <a:solidFill>
                  <a:prstClr val="black"/>
                </a:solidFill>
                <a:effectLst/>
                <a:uLnTx/>
                <a:uFillTx/>
                <a:latin typeface="Bahnschrift Condensed" panose="020B0502040204020203" pitchFamily="34" charset="0"/>
                <a:ea typeface="+mj-ea"/>
                <a:cs typeface="+mj-cs"/>
              </a:rPr>
              <a:t>En este resumen detallaremos todas las actividades y reuniones Oficiales de nuestra gobernadora la licenciada Rafaela Javier Gomera, representando al Presidente Luis Rodolfo Abinader Corona en todo el territorio de la provincia de Monte Plata que abarca, cinco (5) Municipios y siete (7) Distritos Municipales</a:t>
            </a:r>
            <a:r>
              <a:rPr kumimoji="0" lang="es-DO" sz="2400" b="0" i="0" u="none" strike="noStrike" kern="1200" cap="all" spc="0" normalizeH="0" baseline="0" noProof="0" dirty="0">
                <a:ln>
                  <a:noFill/>
                </a:ln>
                <a:solidFill>
                  <a:prstClr val="black"/>
                </a:solidFill>
                <a:effectLst/>
                <a:uLnTx/>
                <a:uFillTx/>
                <a:latin typeface="Tw Cen MT" panose="020B0602020104020603"/>
                <a:ea typeface="+mj-ea"/>
                <a:cs typeface="+mj-cs"/>
              </a:rPr>
              <a:t>.</a:t>
            </a:r>
            <a:br>
              <a:rPr kumimoji="0" lang="es-DO" sz="3200" b="0" i="0" u="none" strike="noStrike" kern="1200" cap="all" spc="0" normalizeH="0" baseline="0" noProof="0" dirty="0">
                <a:ln>
                  <a:noFill/>
                </a:ln>
                <a:solidFill>
                  <a:prstClr val="black"/>
                </a:solidFill>
                <a:effectLst/>
                <a:uLnTx/>
                <a:uFillTx/>
                <a:latin typeface="Tw Cen MT" panose="020B0602020104020603"/>
                <a:ea typeface="+mj-ea"/>
                <a:cs typeface="+mj-cs"/>
              </a:rPr>
            </a:br>
            <a:br>
              <a:rPr kumimoji="0" lang="es-DO" sz="3200" b="0" i="0" u="none" strike="noStrike" kern="1200" cap="all" spc="0" normalizeH="0" baseline="0" noProof="0" dirty="0">
                <a:ln>
                  <a:noFill/>
                </a:ln>
                <a:solidFill>
                  <a:prstClr val="black"/>
                </a:solidFill>
                <a:effectLst/>
                <a:uLnTx/>
                <a:uFillTx/>
                <a:latin typeface="Tw Cen MT" panose="020B0602020104020603"/>
                <a:ea typeface="+mj-ea"/>
                <a:cs typeface="+mj-cs"/>
              </a:rPr>
            </a:br>
            <a:r>
              <a:rPr kumimoji="0" lang="es-DO" sz="1800" b="1" i="0" u="none" strike="noStrike" kern="1200" cap="all" spc="0" normalizeH="0" baseline="0" noProof="0" dirty="0">
                <a:ln>
                  <a:noFill/>
                </a:ln>
                <a:solidFill>
                  <a:prstClr val="black"/>
                </a:solidFill>
                <a:effectLst/>
                <a:uLnTx/>
                <a:uFillTx/>
                <a:latin typeface="Bahnschrift Condensed" panose="020B0502040204020203" pitchFamily="34" charset="0"/>
                <a:ea typeface="+mj-ea"/>
                <a:cs typeface="+mj-cs"/>
              </a:rPr>
              <a:t>WEB: </a:t>
            </a:r>
            <a:r>
              <a:rPr kumimoji="0" lang="es-DO" sz="1600" b="0" i="1" u="none" strike="noStrike" kern="1200" cap="all" spc="0" normalizeH="0" baseline="0" noProof="0" dirty="0">
                <a:ln>
                  <a:noFill/>
                </a:ln>
                <a:solidFill>
                  <a:srgbClr val="0070C0"/>
                </a:solidFill>
                <a:effectLst/>
                <a:uLnTx/>
                <a:uFillTx/>
                <a:latin typeface="Bahnschrift Condensed" panose="020B0502040204020203" pitchFamily="34" charset="0"/>
                <a:ea typeface="+mj-ea"/>
                <a:cs typeface="+mj-cs"/>
              </a:rPr>
              <a:t>https://gobernacionmonteplata.gob.do/</a:t>
            </a:r>
            <a:br>
              <a:rPr kumimoji="0" lang="es-DO" sz="1600" b="0" i="1" u="none" strike="noStrike" kern="1200" cap="all" spc="0" normalizeH="0" baseline="0" noProof="0" dirty="0">
                <a:ln>
                  <a:noFill/>
                </a:ln>
                <a:solidFill>
                  <a:srgbClr val="0070C0"/>
                </a:solidFill>
                <a:effectLst/>
                <a:uLnTx/>
                <a:uFillTx/>
                <a:latin typeface="Bahnschrift Condensed" panose="020B0502040204020203" pitchFamily="34" charset="0"/>
                <a:ea typeface="+mj-ea"/>
                <a:cs typeface="+mj-cs"/>
              </a:rPr>
            </a:br>
            <a:r>
              <a:rPr kumimoji="0" lang="es-DO" sz="1400" b="1" i="0" u="none" strike="noStrike" kern="1200" cap="all" spc="0" normalizeH="0" baseline="0" noProof="0" dirty="0">
                <a:ln>
                  <a:noFill/>
                </a:ln>
                <a:solidFill>
                  <a:prstClr val="black"/>
                </a:solidFill>
                <a:effectLst/>
                <a:uLnTx/>
                <a:uFillTx/>
                <a:latin typeface="Bahnschrift Condensed" panose="020B0502040204020203" pitchFamily="34" charset="0"/>
                <a:ea typeface="+mj-ea"/>
                <a:cs typeface="+mj-cs"/>
              </a:rPr>
              <a:t>Facebook: </a:t>
            </a:r>
            <a:r>
              <a:rPr kumimoji="0" lang="es-DO" sz="1400" b="1" i="0" u="none" strike="noStrike" kern="1200" cap="all" spc="0" normalizeH="0" baseline="0" noProof="0" dirty="0">
                <a:ln>
                  <a:noFill/>
                </a:ln>
                <a:solidFill>
                  <a:srgbClr val="0070C0"/>
                </a:solidFill>
                <a:effectLst/>
                <a:uLnTx/>
                <a:uFillTx/>
                <a:latin typeface="Bahnschrift Condensed" panose="020B0502040204020203" pitchFamily="34" charset="0"/>
                <a:ea typeface="+mj-ea"/>
                <a:cs typeface="+mj-cs"/>
              </a:rPr>
              <a:t>https://facebook.com/gobernaciondemontepla</a:t>
            </a:r>
            <a:br>
              <a:rPr kumimoji="0" lang="es-DO" sz="1400" b="1" i="0" u="none" strike="noStrike" kern="1200" cap="all" spc="0" normalizeH="0" baseline="0" noProof="0" dirty="0">
                <a:ln>
                  <a:noFill/>
                </a:ln>
                <a:solidFill>
                  <a:srgbClr val="0070C0"/>
                </a:solidFill>
                <a:effectLst/>
                <a:uLnTx/>
                <a:uFillTx/>
                <a:latin typeface="Bahnschrift Condensed" panose="020B0502040204020203" pitchFamily="34" charset="0"/>
                <a:ea typeface="+mj-ea"/>
                <a:cs typeface="+mj-cs"/>
              </a:rPr>
            </a:br>
            <a:r>
              <a:rPr kumimoji="0" lang="es-DO" sz="1400" b="1" i="0" u="none" strike="noStrike" kern="1200" cap="all" spc="0" normalizeH="0" baseline="0" noProof="0" dirty="0">
                <a:ln>
                  <a:noFill/>
                </a:ln>
                <a:solidFill>
                  <a:prstClr val="black"/>
                </a:solidFill>
                <a:effectLst/>
                <a:uLnTx/>
                <a:uFillTx/>
                <a:latin typeface="Bahnschrift Condensed" panose="020B0502040204020203" pitchFamily="34" charset="0"/>
                <a:ea typeface="+mj-ea"/>
                <a:cs typeface="+mj-cs"/>
              </a:rPr>
              <a:t>TIKTOK</a:t>
            </a:r>
            <a:r>
              <a:rPr kumimoji="0" lang="es-DO" sz="1400" b="1" i="0" u="none" strike="noStrike" kern="1200" cap="all" spc="0" normalizeH="0" baseline="0" noProof="0" dirty="0">
                <a:ln>
                  <a:noFill/>
                </a:ln>
                <a:solidFill>
                  <a:srgbClr val="0070C0"/>
                </a:solidFill>
                <a:effectLst/>
                <a:uLnTx/>
                <a:uFillTx/>
                <a:latin typeface="Bahnschrift Condensed" panose="020B0502040204020203" pitchFamily="34" charset="0"/>
                <a:ea typeface="+mj-ea"/>
                <a:cs typeface="+mj-cs"/>
              </a:rPr>
              <a:t>: https://www.tiktok.com/@gobernacion2024</a:t>
            </a:r>
            <a:r>
              <a:rPr kumimoji="0" lang="es-DO" sz="2000" b="1" i="0" u="none" strike="noStrike" kern="1200" cap="all" spc="0" normalizeH="0" baseline="0" noProof="0" dirty="0">
                <a:ln>
                  <a:noFill/>
                </a:ln>
                <a:solidFill>
                  <a:srgbClr val="0070C0"/>
                </a:solidFill>
                <a:effectLst/>
                <a:uLnTx/>
                <a:uFillTx/>
                <a:latin typeface="Bahnschrift Condensed" panose="020B0502040204020203" pitchFamily="34" charset="0"/>
                <a:ea typeface="+mj-ea"/>
                <a:cs typeface="+mj-cs"/>
              </a:rPr>
              <a:t>/</a:t>
            </a:r>
            <a:br>
              <a:rPr kumimoji="0" lang="es-DO" sz="2000" b="1" i="0" u="none" strike="noStrike" kern="1200" cap="all" spc="0" normalizeH="0" baseline="0" noProof="0" dirty="0">
                <a:ln>
                  <a:noFill/>
                </a:ln>
                <a:solidFill>
                  <a:srgbClr val="0070C0"/>
                </a:solidFill>
                <a:effectLst/>
                <a:uLnTx/>
                <a:uFillTx/>
                <a:latin typeface="Bahnschrift Condensed" panose="020B0502040204020203" pitchFamily="34" charset="0"/>
                <a:ea typeface="+mj-ea"/>
                <a:cs typeface="+mj-cs"/>
              </a:rPr>
            </a:br>
            <a:endParaRPr lang="es-DO" dirty="0"/>
          </a:p>
        </p:txBody>
      </p:sp>
      <p:pic>
        <p:nvPicPr>
          <p:cNvPr id="4" name="Imagen 3">
            <a:extLst>
              <a:ext uri="{FF2B5EF4-FFF2-40B4-BE49-F238E27FC236}">
                <a16:creationId xmlns:a16="http://schemas.microsoft.com/office/drawing/2014/main" id="{DA3F51AC-C971-0072-5D93-440340DC96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452150"/>
            <a:ext cx="3621017" cy="26127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781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ACD1E3-2CD3-9F55-A1ED-CDFE596176AA}"/>
              </a:ext>
            </a:extLst>
          </p:cNvPr>
          <p:cNvSpPr>
            <a:spLocks noGrp="1"/>
          </p:cNvSpPr>
          <p:nvPr>
            <p:ph type="title"/>
          </p:nvPr>
        </p:nvSpPr>
        <p:spPr>
          <a:xfrm>
            <a:off x="2917720" y="1913144"/>
            <a:ext cx="5769080" cy="771063"/>
          </a:xfrm>
        </p:spPr>
        <p:txBody>
          <a:bodyPr>
            <a:noAutofit/>
          </a:bodyPr>
          <a:lstStyle/>
          <a:p>
            <a:pPr algn="ctr"/>
            <a:r>
              <a:rPr lang="es-DO" sz="1800" dirty="0">
                <a:ln w="0"/>
                <a:solidFill>
                  <a:schemeClr val="tx1"/>
                </a:solidFill>
                <a:effectLst>
                  <a:outerShdw blurRad="38100" dist="19050" dir="2700000" algn="tl" rotWithShape="0">
                    <a:schemeClr val="dk1">
                      <a:alpha val="40000"/>
                    </a:schemeClr>
                  </a:outerShdw>
                </a:effectLst>
              </a:rPr>
              <a:t>BAYAGUANA-MONTE PLATA-PERALVILLO-YAMASA DOMINGO 02/02/2025</a:t>
            </a:r>
          </a:p>
        </p:txBody>
      </p:sp>
      <p:sp>
        <p:nvSpPr>
          <p:cNvPr id="3" name="Marcador de contenido 2">
            <a:extLst>
              <a:ext uri="{FF2B5EF4-FFF2-40B4-BE49-F238E27FC236}">
                <a16:creationId xmlns:a16="http://schemas.microsoft.com/office/drawing/2014/main" id="{AAEF6CAD-D7FB-712D-4406-0C4C0E982C8E}"/>
              </a:ext>
            </a:extLst>
          </p:cNvPr>
          <p:cNvSpPr>
            <a:spLocks noGrp="1"/>
          </p:cNvSpPr>
          <p:nvPr>
            <p:ph idx="1"/>
          </p:nvPr>
        </p:nvSpPr>
        <p:spPr>
          <a:xfrm>
            <a:off x="0" y="3446484"/>
            <a:ext cx="4481050" cy="3254119"/>
          </a:xfrm>
        </p:spPr>
        <p:txBody>
          <a:bodyPr>
            <a:normAutofit fontScale="85000" lnSpcReduction="20000"/>
          </a:bodyPr>
          <a:lstStyle/>
          <a:p>
            <a:pPr marL="0" indent="0" algn="just">
              <a:buNone/>
            </a:pPr>
            <a:r>
              <a:rPr lang="es-DO" b="0" i="0" dirty="0">
                <a:solidFill>
                  <a:srgbClr val="111A18"/>
                </a:solidFill>
                <a:effectLst/>
                <a:latin typeface="Roboto" panose="02000000000000000000" pitchFamily="2" charset="0"/>
              </a:rPr>
              <a:t>La gobernadora Rafaela Javier tuvo un papel destacado durante la visita de la Vicepresidenta Raquel Peña en Monte Plata, al acompañarla en la inauguración de varias obras significativas para la provincia. Su presencia y liderazgo en este evento subrayan el compromiso de la gobernación con el desarrollo local. Entre las inauguraciones se incluyó la </a:t>
            </a:r>
            <a:r>
              <a:rPr lang="es-DO" b="1" i="0" dirty="0">
                <a:solidFill>
                  <a:srgbClr val="111A18"/>
                </a:solidFill>
                <a:effectLst/>
                <a:latin typeface="Roboto" panose="02000000000000000000" pitchFamily="2" charset="0"/>
              </a:rPr>
              <a:t>Escuela Básica General Gaspar Polanco</a:t>
            </a:r>
            <a:r>
              <a:rPr lang="es-DO" b="0" i="0" dirty="0">
                <a:solidFill>
                  <a:srgbClr val="111A18"/>
                </a:solidFill>
                <a:effectLst/>
                <a:latin typeface="Roboto" panose="02000000000000000000" pitchFamily="2" charset="0"/>
              </a:rPr>
              <a:t>, que beneficiará a jóvenes y niños, la </a:t>
            </a:r>
            <a:r>
              <a:rPr lang="es-DO" b="1" i="0" dirty="0">
                <a:solidFill>
                  <a:srgbClr val="111A18"/>
                </a:solidFill>
                <a:effectLst/>
                <a:latin typeface="Roboto" panose="02000000000000000000" pitchFamily="2" charset="0"/>
              </a:rPr>
              <a:t>Unidad Oncológica </a:t>
            </a:r>
            <a:r>
              <a:rPr lang="es-DO" b="0" i="0" dirty="0">
                <a:solidFill>
                  <a:srgbClr val="111A18"/>
                </a:solidFill>
                <a:effectLst/>
                <a:latin typeface="Roboto" panose="02000000000000000000" pitchFamily="2" charset="0"/>
              </a:rPr>
              <a:t>del Hospital Provincial, </a:t>
            </a:r>
            <a:r>
              <a:rPr lang="es-DO" dirty="0">
                <a:solidFill>
                  <a:srgbClr val="111A18"/>
                </a:solidFill>
                <a:latin typeface="Roboto" panose="02000000000000000000" pitchFamily="2" charset="0"/>
              </a:rPr>
              <a:t>el </a:t>
            </a:r>
            <a:r>
              <a:rPr lang="es-DO" b="1" dirty="0">
                <a:solidFill>
                  <a:srgbClr val="111A18"/>
                </a:solidFill>
                <a:latin typeface="Roboto" panose="02000000000000000000" pitchFamily="2" charset="0"/>
              </a:rPr>
              <a:t>Helipuerto</a:t>
            </a:r>
            <a:r>
              <a:rPr lang="es-DO" dirty="0">
                <a:solidFill>
                  <a:srgbClr val="111A18"/>
                </a:solidFill>
                <a:latin typeface="Roboto" panose="02000000000000000000" pitchFamily="2" charset="0"/>
              </a:rPr>
              <a:t> de Monte Plata y el </a:t>
            </a:r>
            <a:r>
              <a:rPr lang="es-DO" b="1" dirty="0">
                <a:solidFill>
                  <a:srgbClr val="111A18"/>
                </a:solidFill>
                <a:latin typeface="Roboto" panose="02000000000000000000" pitchFamily="2" charset="0"/>
              </a:rPr>
              <a:t>Centro de Atención Primaria </a:t>
            </a:r>
            <a:r>
              <a:rPr lang="es-DO" dirty="0">
                <a:solidFill>
                  <a:srgbClr val="111A18"/>
                </a:solidFill>
                <a:latin typeface="Roboto" panose="02000000000000000000" pitchFamily="2" charset="0"/>
              </a:rPr>
              <a:t>de Peralvillo y el </a:t>
            </a:r>
            <a:r>
              <a:rPr lang="es-DO" b="1" dirty="0">
                <a:solidFill>
                  <a:srgbClr val="111A18"/>
                </a:solidFill>
                <a:latin typeface="Roboto" panose="02000000000000000000" pitchFamily="2" charset="0"/>
              </a:rPr>
              <a:t>Puente la Leonora </a:t>
            </a:r>
            <a:r>
              <a:rPr lang="es-DO" dirty="0">
                <a:solidFill>
                  <a:srgbClr val="111A18"/>
                </a:solidFill>
                <a:latin typeface="Roboto" panose="02000000000000000000" pitchFamily="2" charset="0"/>
              </a:rPr>
              <a:t>de los Botados en Yamasá; </a:t>
            </a:r>
            <a:r>
              <a:rPr lang="es-DO" b="0" i="0" dirty="0">
                <a:solidFill>
                  <a:srgbClr val="111A18"/>
                </a:solidFill>
                <a:effectLst/>
                <a:latin typeface="Roboto" panose="02000000000000000000" pitchFamily="2" charset="0"/>
              </a:rPr>
              <a:t>que representará un avance crucial en la atención de salud. La participación de la gobernadora refuerza el esfuerzo conjunto entre el gobierno central y las autoridades locales para mejorar la calidad de vida en Monte Plata.</a:t>
            </a:r>
            <a:endParaRPr lang="es-DO" dirty="0"/>
          </a:p>
        </p:txBody>
      </p:sp>
      <p:pic>
        <p:nvPicPr>
          <p:cNvPr id="4" name="Imagen 3">
            <a:extLst>
              <a:ext uri="{FF2B5EF4-FFF2-40B4-BE49-F238E27FC236}">
                <a16:creationId xmlns:a16="http://schemas.microsoft.com/office/drawing/2014/main" id="{97735900-EB35-F768-098C-F9563AF7FE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607610" y="-452150"/>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6D936FFF-51E6-D509-2F3E-F89F8152B273}"/>
              </a:ext>
            </a:extLst>
          </p:cNvPr>
          <p:cNvPicPr>
            <a:picLocks noChangeAspect="1"/>
          </p:cNvPicPr>
          <p:nvPr/>
        </p:nvPicPr>
        <p:blipFill>
          <a:blip r:embed="rId5"/>
          <a:stretch>
            <a:fillRect/>
          </a:stretch>
        </p:blipFill>
        <p:spPr>
          <a:xfrm>
            <a:off x="4481050" y="2777850"/>
            <a:ext cx="3704305" cy="2271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19E46B82-EBF4-8C7C-B901-F51183AFC223}"/>
              </a:ext>
            </a:extLst>
          </p:cNvPr>
          <p:cNvPicPr>
            <a:picLocks noChangeAspect="1"/>
          </p:cNvPicPr>
          <p:nvPr/>
        </p:nvPicPr>
        <p:blipFill>
          <a:blip r:embed="rId6"/>
          <a:stretch>
            <a:fillRect/>
          </a:stretch>
        </p:blipFill>
        <p:spPr>
          <a:xfrm>
            <a:off x="4481050" y="4469472"/>
            <a:ext cx="3704305" cy="589936"/>
          </a:xfrm>
          <a:prstGeom prst="rect">
            <a:avLst/>
          </a:prstGeom>
        </p:spPr>
      </p:pic>
      <p:pic>
        <p:nvPicPr>
          <p:cNvPr id="10" name="Imagen 9">
            <a:extLst>
              <a:ext uri="{FF2B5EF4-FFF2-40B4-BE49-F238E27FC236}">
                <a16:creationId xmlns:a16="http://schemas.microsoft.com/office/drawing/2014/main" id="{AD433804-0A4A-F52E-64F0-F38270EB1B17}"/>
              </a:ext>
            </a:extLst>
          </p:cNvPr>
          <p:cNvPicPr>
            <a:picLocks noChangeAspect="1"/>
          </p:cNvPicPr>
          <p:nvPr/>
        </p:nvPicPr>
        <p:blipFill>
          <a:blip r:embed="rId7"/>
          <a:stretch>
            <a:fillRect/>
          </a:stretch>
        </p:blipFill>
        <p:spPr>
          <a:xfrm>
            <a:off x="8185356" y="2777852"/>
            <a:ext cx="3347884" cy="2281556"/>
          </a:xfrm>
          <a:prstGeom prst="rect">
            <a:avLst/>
          </a:prstGeom>
        </p:spPr>
      </p:pic>
      <p:pic>
        <p:nvPicPr>
          <p:cNvPr id="12" name="Imagen 11">
            <a:extLst>
              <a:ext uri="{FF2B5EF4-FFF2-40B4-BE49-F238E27FC236}">
                <a16:creationId xmlns:a16="http://schemas.microsoft.com/office/drawing/2014/main" id="{FC7E1119-F4CD-03D8-38B9-C69AE0BB4F40}"/>
              </a:ext>
            </a:extLst>
          </p:cNvPr>
          <p:cNvPicPr>
            <a:picLocks noChangeAspect="1"/>
          </p:cNvPicPr>
          <p:nvPr/>
        </p:nvPicPr>
        <p:blipFill>
          <a:blip r:embed="rId8"/>
          <a:stretch>
            <a:fillRect/>
          </a:stretch>
        </p:blipFill>
        <p:spPr>
          <a:xfrm>
            <a:off x="8185355" y="5024652"/>
            <a:ext cx="3347884" cy="1833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a:extLst>
              <a:ext uri="{FF2B5EF4-FFF2-40B4-BE49-F238E27FC236}">
                <a16:creationId xmlns:a16="http://schemas.microsoft.com/office/drawing/2014/main" id="{822231AF-44DB-BC0E-BA30-9C847A542220}"/>
              </a:ext>
            </a:extLst>
          </p:cNvPr>
          <p:cNvPicPr>
            <a:picLocks noChangeAspect="1"/>
          </p:cNvPicPr>
          <p:nvPr/>
        </p:nvPicPr>
        <p:blipFill>
          <a:blip r:embed="rId9"/>
          <a:stretch>
            <a:fillRect/>
          </a:stretch>
        </p:blipFill>
        <p:spPr>
          <a:xfrm>
            <a:off x="8185356" y="5059408"/>
            <a:ext cx="3347884" cy="589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n 15">
            <a:extLst>
              <a:ext uri="{FF2B5EF4-FFF2-40B4-BE49-F238E27FC236}">
                <a16:creationId xmlns:a16="http://schemas.microsoft.com/office/drawing/2014/main" id="{A45A000E-B66C-818F-7873-2002D671515F}"/>
              </a:ext>
            </a:extLst>
          </p:cNvPr>
          <p:cNvPicPr>
            <a:picLocks noChangeAspect="1"/>
          </p:cNvPicPr>
          <p:nvPr/>
        </p:nvPicPr>
        <p:blipFill>
          <a:blip r:embed="rId10"/>
          <a:stretch>
            <a:fillRect/>
          </a:stretch>
        </p:blipFill>
        <p:spPr>
          <a:xfrm>
            <a:off x="4480974" y="4994975"/>
            <a:ext cx="3704305" cy="1863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n 17">
            <a:extLst>
              <a:ext uri="{FF2B5EF4-FFF2-40B4-BE49-F238E27FC236}">
                <a16:creationId xmlns:a16="http://schemas.microsoft.com/office/drawing/2014/main" id="{EB491DA1-902B-8C48-9768-42AE9D53C831}"/>
              </a:ext>
            </a:extLst>
          </p:cNvPr>
          <p:cNvPicPr>
            <a:picLocks noChangeAspect="1"/>
          </p:cNvPicPr>
          <p:nvPr/>
        </p:nvPicPr>
        <p:blipFill>
          <a:blip r:embed="rId11"/>
          <a:stretch>
            <a:fillRect/>
          </a:stretch>
        </p:blipFill>
        <p:spPr>
          <a:xfrm>
            <a:off x="6096000" y="5024652"/>
            <a:ext cx="1967230" cy="624692"/>
          </a:xfrm>
          <a:prstGeom prst="rect">
            <a:avLst/>
          </a:prstGeom>
        </p:spPr>
      </p:pic>
      <p:pic>
        <p:nvPicPr>
          <p:cNvPr id="20" name="Imagen 19">
            <a:extLst>
              <a:ext uri="{FF2B5EF4-FFF2-40B4-BE49-F238E27FC236}">
                <a16:creationId xmlns:a16="http://schemas.microsoft.com/office/drawing/2014/main" id="{14FF5C77-27ED-8BAD-005E-9745BCAF8D2E}"/>
              </a:ext>
            </a:extLst>
          </p:cNvPr>
          <p:cNvPicPr>
            <a:picLocks noChangeAspect="1"/>
          </p:cNvPicPr>
          <p:nvPr/>
        </p:nvPicPr>
        <p:blipFill>
          <a:blip r:embed="rId12"/>
          <a:stretch>
            <a:fillRect/>
          </a:stretch>
        </p:blipFill>
        <p:spPr>
          <a:xfrm>
            <a:off x="1" y="0"/>
            <a:ext cx="3259394" cy="3411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n 21">
            <a:extLst>
              <a:ext uri="{FF2B5EF4-FFF2-40B4-BE49-F238E27FC236}">
                <a16:creationId xmlns:a16="http://schemas.microsoft.com/office/drawing/2014/main" id="{D33ED722-BA0D-70E9-E6E3-E186AFAE0EC8}"/>
              </a:ext>
            </a:extLst>
          </p:cNvPr>
          <p:cNvPicPr>
            <a:picLocks noChangeAspect="1"/>
          </p:cNvPicPr>
          <p:nvPr/>
        </p:nvPicPr>
        <p:blipFill>
          <a:blip r:embed="rId13"/>
          <a:stretch>
            <a:fillRect/>
          </a:stretch>
        </p:blipFill>
        <p:spPr>
          <a:xfrm>
            <a:off x="8570982" y="10810"/>
            <a:ext cx="3621017" cy="2570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98571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C0426E-C6F7-C866-774C-86A87001AEDE}"/>
              </a:ext>
            </a:extLst>
          </p:cNvPr>
          <p:cNvSpPr>
            <a:spLocks noGrp="1"/>
          </p:cNvSpPr>
          <p:nvPr>
            <p:ph type="title"/>
          </p:nvPr>
        </p:nvSpPr>
        <p:spPr>
          <a:xfrm>
            <a:off x="117987" y="141430"/>
            <a:ext cx="3407969" cy="1320800"/>
          </a:xfrm>
        </p:spPr>
        <p:txBody>
          <a:bodyPr>
            <a:normAutofit/>
          </a:bodyPr>
          <a:lstStyle/>
          <a:p>
            <a:pPr algn="ctr"/>
            <a:r>
              <a:rPr lang="es-DO" sz="2800" b="1" dirty="0">
                <a:ln w="22225">
                  <a:solidFill>
                    <a:schemeClr val="accent2"/>
                  </a:solidFill>
                  <a:prstDash val="solid"/>
                </a:ln>
                <a:solidFill>
                  <a:schemeClr val="accent2">
                    <a:lumMod val="40000"/>
                    <a:lumOff val="60000"/>
                  </a:schemeClr>
                </a:solidFill>
              </a:rPr>
              <a:t>Monte Plata</a:t>
            </a:r>
            <a:br>
              <a:rPr lang="es-DO" sz="2800" b="1" dirty="0">
                <a:ln w="22225">
                  <a:solidFill>
                    <a:schemeClr val="accent2"/>
                  </a:solidFill>
                  <a:prstDash val="solid"/>
                </a:ln>
                <a:solidFill>
                  <a:schemeClr val="accent2">
                    <a:lumMod val="40000"/>
                    <a:lumOff val="60000"/>
                  </a:schemeClr>
                </a:solidFill>
              </a:rPr>
            </a:br>
            <a:r>
              <a:rPr lang="es-DO" sz="2800" b="1" dirty="0">
                <a:ln w="22225">
                  <a:solidFill>
                    <a:schemeClr val="accent2"/>
                  </a:solidFill>
                  <a:prstDash val="solid"/>
                </a:ln>
                <a:solidFill>
                  <a:schemeClr val="accent2">
                    <a:lumMod val="40000"/>
                    <a:lumOff val="60000"/>
                  </a:schemeClr>
                </a:solidFill>
              </a:rPr>
              <a:t>LUNES 03/02/2025</a:t>
            </a:r>
          </a:p>
        </p:txBody>
      </p:sp>
      <p:sp>
        <p:nvSpPr>
          <p:cNvPr id="3" name="Marcador de contenido 2">
            <a:extLst>
              <a:ext uri="{FF2B5EF4-FFF2-40B4-BE49-F238E27FC236}">
                <a16:creationId xmlns:a16="http://schemas.microsoft.com/office/drawing/2014/main" id="{249D49E5-784E-842B-53E3-5093E86F894E}"/>
              </a:ext>
            </a:extLst>
          </p:cNvPr>
          <p:cNvSpPr>
            <a:spLocks noGrp="1"/>
          </p:cNvSpPr>
          <p:nvPr>
            <p:ph idx="1"/>
          </p:nvPr>
        </p:nvSpPr>
        <p:spPr>
          <a:xfrm>
            <a:off x="3637107" y="2035277"/>
            <a:ext cx="3776679" cy="4483510"/>
          </a:xfrm>
        </p:spPr>
        <p:txBody>
          <a:bodyPr>
            <a:normAutofit fontScale="85000" lnSpcReduction="10000"/>
          </a:bodyPr>
          <a:lstStyle/>
          <a:p>
            <a:pPr marL="0" indent="0" algn="just">
              <a:buNone/>
            </a:pPr>
            <a:r>
              <a:rPr lang="es-DO" b="0" i="0" dirty="0">
                <a:solidFill>
                  <a:srgbClr val="111A18"/>
                </a:solidFill>
                <a:effectLst/>
                <a:latin typeface="Roboto" panose="02000000000000000000" pitchFamily="2" charset="0"/>
              </a:rPr>
              <a:t>La participación de la gobernadora Rafaela Javier en la supervisión del Hospital Dr. Ángel Contreras de Monte Plata resalta su compromiso con la salud pública. Durante su visita, la gobernadora no solo evaluó las instalaciones y el funcionamiento del hospital, sino que también interactuó con médicos, personal y pacientes, escuchando sus inquietudes y necesidades. Este acercamiento demuestra su interés en identificar áreas de mejora y en fortalecer el sistema de salud de la provincia. Además, el reconocimiento del Dr. De Luna hacia su visita subraya la importancia de la colaboración entre las autoridades y los servicios de salud, lo que promete impulsar mejoras significativas en la atención y equipamiento del hospital para beneficiar a la comunidad.</a:t>
            </a:r>
            <a:endParaRPr lang="es-DO" dirty="0"/>
          </a:p>
        </p:txBody>
      </p:sp>
      <p:pic>
        <p:nvPicPr>
          <p:cNvPr id="4" name="Imagen 3">
            <a:extLst>
              <a:ext uri="{FF2B5EF4-FFF2-40B4-BE49-F238E27FC236}">
                <a16:creationId xmlns:a16="http://schemas.microsoft.com/office/drawing/2014/main" id="{8B83C120-5E52-0772-2A2F-15E8511C8C5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14937" y="-372622"/>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853D296A-B59D-6C8A-20F3-1860F8AC9AC3}"/>
              </a:ext>
            </a:extLst>
          </p:cNvPr>
          <p:cNvPicPr>
            <a:picLocks noChangeAspect="1"/>
          </p:cNvPicPr>
          <p:nvPr/>
        </p:nvPicPr>
        <p:blipFill>
          <a:blip r:embed="rId4"/>
          <a:stretch>
            <a:fillRect/>
          </a:stretch>
        </p:blipFill>
        <p:spPr>
          <a:xfrm>
            <a:off x="117987" y="2035276"/>
            <a:ext cx="3519118" cy="4483509"/>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121F1ACD-5A0D-C21C-D14F-F26BF668DB0F}"/>
              </a:ext>
            </a:extLst>
          </p:cNvPr>
          <p:cNvPicPr>
            <a:picLocks noChangeAspect="1"/>
          </p:cNvPicPr>
          <p:nvPr/>
        </p:nvPicPr>
        <p:blipFill>
          <a:blip r:embed="rId5"/>
          <a:stretch>
            <a:fillRect/>
          </a:stretch>
        </p:blipFill>
        <p:spPr>
          <a:xfrm>
            <a:off x="7413783" y="2035277"/>
            <a:ext cx="3776679" cy="2519701"/>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3780F476-CEA9-ACD7-8887-4FF32E8D9D6F}"/>
              </a:ext>
            </a:extLst>
          </p:cNvPr>
          <p:cNvPicPr>
            <a:picLocks noChangeAspect="1"/>
          </p:cNvPicPr>
          <p:nvPr/>
        </p:nvPicPr>
        <p:blipFill>
          <a:blip r:embed="rId6"/>
          <a:stretch>
            <a:fillRect/>
          </a:stretch>
        </p:blipFill>
        <p:spPr>
          <a:xfrm>
            <a:off x="7413783" y="4554978"/>
            <a:ext cx="3776679" cy="19638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2904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646053-0E2B-7E2C-F002-CB93B87E7642}"/>
              </a:ext>
            </a:extLst>
          </p:cNvPr>
          <p:cNvSpPr>
            <a:spLocks noGrp="1"/>
          </p:cNvSpPr>
          <p:nvPr>
            <p:ph type="title"/>
          </p:nvPr>
        </p:nvSpPr>
        <p:spPr>
          <a:xfrm>
            <a:off x="0" y="120078"/>
            <a:ext cx="4498259" cy="1320800"/>
          </a:xfrm>
        </p:spPr>
        <p:txBody>
          <a:bodyPr>
            <a:normAutofit/>
          </a:bodyPr>
          <a:lstStyle/>
          <a:p>
            <a:pPr algn="ctr"/>
            <a:r>
              <a:rPr lang="es-DO"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Sabana Grande de Boya</a:t>
            </a:r>
            <a:br>
              <a:rPr lang="es-DO"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br>
            <a:r>
              <a:rPr lang="es-DO"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LUNES 03/02/2025</a:t>
            </a:r>
          </a:p>
        </p:txBody>
      </p:sp>
      <p:sp>
        <p:nvSpPr>
          <p:cNvPr id="3" name="Marcador de contenido 2">
            <a:extLst>
              <a:ext uri="{FF2B5EF4-FFF2-40B4-BE49-F238E27FC236}">
                <a16:creationId xmlns:a16="http://schemas.microsoft.com/office/drawing/2014/main" id="{C474C55D-41B1-0420-07AA-30465FFA5474}"/>
              </a:ext>
            </a:extLst>
          </p:cNvPr>
          <p:cNvSpPr>
            <a:spLocks noGrp="1"/>
          </p:cNvSpPr>
          <p:nvPr>
            <p:ph idx="1"/>
          </p:nvPr>
        </p:nvSpPr>
        <p:spPr>
          <a:xfrm>
            <a:off x="7610167" y="2086847"/>
            <a:ext cx="3743357" cy="4594172"/>
          </a:xfrm>
        </p:spPr>
        <p:txBody>
          <a:bodyPr>
            <a:normAutofit fontScale="92500" lnSpcReduction="20000"/>
          </a:bodyPr>
          <a:lstStyle/>
          <a:p>
            <a:pPr marL="0" indent="0" algn="just">
              <a:buNone/>
            </a:pPr>
            <a:r>
              <a:rPr lang="es-DO" b="0" i="0" dirty="0">
                <a:solidFill>
                  <a:srgbClr val="111A18"/>
                </a:solidFill>
                <a:effectLst/>
                <a:latin typeface="Roboto" panose="02000000000000000000" pitchFamily="2" charset="0"/>
              </a:rPr>
              <a:t>La gobernadora Rafaela Javier ha desempeñado un papel fundamental en la supervisión de los trabajos de construcción de calles y carreteras del Ministerio de Obras Públicas y Comunicaciones (MOPC) en Sabana Grande de Boyá. Acompañada por el dirigente del Partido Revolucionario Moderno (PRM), el señor Braulio Vergal, la gobernadora resaltó la importancia de estas obras para el desarrollo de la comunidad, garantizando una mejor conectividad y acceso a servicios esenciales. Su presencia no solo muestra el compromiso de la administración local con la infraestructura, sino también la colaboración entre las autoridades y los líderes comunitarios para impulsar el progreso en el municipio.</a:t>
            </a:r>
            <a:endParaRPr lang="es-DO" dirty="0"/>
          </a:p>
        </p:txBody>
      </p:sp>
      <p:pic>
        <p:nvPicPr>
          <p:cNvPr id="4" name="Imagen 3">
            <a:extLst>
              <a:ext uri="{FF2B5EF4-FFF2-40B4-BE49-F238E27FC236}">
                <a16:creationId xmlns:a16="http://schemas.microsoft.com/office/drawing/2014/main" id="{C21C0C3E-CCB2-6BCE-72C5-338B9F788F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297243"/>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68A5073E-A606-64C0-1D81-E8B268DF9763}"/>
              </a:ext>
            </a:extLst>
          </p:cNvPr>
          <p:cNvPicPr>
            <a:picLocks noChangeAspect="1"/>
          </p:cNvPicPr>
          <p:nvPr/>
        </p:nvPicPr>
        <p:blipFill>
          <a:blip r:embed="rId4"/>
          <a:stretch>
            <a:fillRect/>
          </a:stretch>
        </p:blipFill>
        <p:spPr>
          <a:xfrm>
            <a:off x="131644" y="2086846"/>
            <a:ext cx="7478523" cy="4409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EF072AF4-29BE-AEC9-D84E-462E0AAD4C9F}"/>
              </a:ext>
            </a:extLst>
          </p:cNvPr>
          <p:cNvPicPr>
            <a:picLocks noChangeAspect="1"/>
          </p:cNvPicPr>
          <p:nvPr/>
        </p:nvPicPr>
        <p:blipFill>
          <a:blip r:embed="rId5"/>
          <a:stretch>
            <a:fillRect/>
          </a:stretch>
        </p:blipFill>
        <p:spPr>
          <a:xfrm flipH="1">
            <a:off x="3538021" y="4699585"/>
            <a:ext cx="4072146" cy="1797029"/>
          </a:xfrm>
          <a:prstGeom prst="rect">
            <a:avLst/>
          </a:prstGeom>
          <a:ln>
            <a:noFill/>
          </a:ln>
          <a:effectLst>
            <a:softEdge rad="112500"/>
          </a:effectLst>
        </p:spPr>
      </p:pic>
    </p:spTree>
    <p:extLst>
      <p:ext uri="{BB962C8B-B14F-4D97-AF65-F5344CB8AC3E}">
        <p14:creationId xmlns:p14="http://schemas.microsoft.com/office/powerpoint/2010/main" val="3746352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342AAA-ACB7-73DB-FE39-CA7FEA5CF5F4}"/>
              </a:ext>
            </a:extLst>
          </p:cNvPr>
          <p:cNvSpPr>
            <a:spLocks noGrp="1"/>
          </p:cNvSpPr>
          <p:nvPr>
            <p:ph type="title"/>
          </p:nvPr>
        </p:nvSpPr>
        <p:spPr>
          <a:xfrm>
            <a:off x="0" y="193819"/>
            <a:ext cx="3621018" cy="1320800"/>
          </a:xfrm>
        </p:spPr>
        <p:txBody>
          <a:bodyPr>
            <a:normAutofit/>
          </a:bodyPr>
          <a:lstStyle/>
          <a:p>
            <a:pPr algn="ctr"/>
            <a:r>
              <a:rPr lang="es-DO" sz="2800" dirty="0">
                <a:ln w="0"/>
                <a:solidFill>
                  <a:schemeClr val="tx1"/>
                </a:solidFill>
                <a:effectLst>
                  <a:outerShdw blurRad="38100" dist="19050" dir="2700000" algn="tl" rotWithShape="0">
                    <a:schemeClr val="dk1">
                      <a:alpha val="40000"/>
                    </a:schemeClr>
                  </a:outerShdw>
                </a:effectLst>
              </a:rPr>
              <a:t>YAMASA</a:t>
            </a:r>
            <a:br>
              <a:rPr lang="es-DO" sz="2800" dirty="0">
                <a:ln w="0"/>
                <a:solidFill>
                  <a:schemeClr val="tx1"/>
                </a:solidFill>
                <a:effectLst>
                  <a:outerShdw blurRad="38100" dist="19050" dir="2700000" algn="tl" rotWithShape="0">
                    <a:schemeClr val="dk1">
                      <a:alpha val="40000"/>
                    </a:schemeClr>
                  </a:outerShdw>
                </a:effectLst>
              </a:rPr>
            </a:br>
            <a:r>
              <a:rPr lang="es-DO" sz="2800" dirty="0">
                <a:ln w="0"/>
                <a:solidFill>
                  <a:schemeClr val="tx1"/>
                </a:solidFill>
                <a:effectLst>
                  <a:outerShdw blurRad="38100" dist="19050" dir="2700000" algn="tl" rotWithShape="0">
                    <a:schemeClr val="dk1">
                      <a:alpha val="40000"/>
                    </a:schemeClr>
                  </a:outerShdw>
                </a:effectLst>
              </a:rPr>
              <a:t>JUEVES 06/02/2025</a:t>
            </a:r>
          </a:p>
        </p:txBody>
      </p:sp>
      <p:sp>
        <p:nvSpPr>
          <p:cNvPr id="3" name="Marcador de contenido 2">
            <a:extLst>
              <a:ext uri="{FF2B5EF4-FFF2-40B4-BE49-F238E27FC236}">
                <a16:creationId xmlns:a16="http://schemas.microsoft.com/office/drawing/2014/main" id="{3A9790CF-49CA-E2FE-7008-99FAB877DC81}"/>
              </a:ext>
            </a:extLst>
          </p:cNvPr>
          <p:cNvSpPr>
            <a:spLocks noGrp="1"/>
          </p:cNvSpPr>
          <p:nvPr>
            <p:ph idx="1"/>
          </p:nvPr>
        </p:nvSpPr>
        <p:spPr>
          <a:xfrm>
            <a:off x="7151600" y="2138417"/>
            <a:ext cx="4244802" cy="4616344"/>
          </a:xfrm>
        </p:spPr>
        <p:txBody>
          <a:bodyPr>
            <a:normAutofit fontScale="85000" lnSpcReduction="10000"/>
          </a:bodyPr>
          <a:lstStyle/>
          <a:p>
            <a:pPr marL="0" indent="0" algn="just">
              <a:buNone/>
            </a:pPr>
            <a:r>
              <a:rPr lang="es-DO" dirty="0"/>
              <a:t>La gobernadora Rafaela Javier asumió un papel protagónico al liderar la Mesa de Seguridad y Género en Yamasá, demostrando su compromiso con la seguridad y el bienestar de la comunidad. Su liderazgo fue fundamental para reunir a las autoridades gubernamentales y municipales, fomentando un espacio de diálogo abierto y constructivo. La gobernadora escuchaba atentamente las inquietudes de los ciudadanos, especialmente las relacionadas con los ruidos y la imprudencia de los automovilistas, incluyendo a militares. Su disposición para abordar estas problemáticas y buscar soluciones conjuntas con las autoridades presentes resalta su dedicación para garantizar la tranquilidad y el bienestar de los habitantes de Yamasá. La participación activa de la gobernadora Javier en esta mesa de seguridad demuestra su compromiso con la construcción de una comunidad más segura y equitativa para todos.</a:t>
            </a:r>
          </a:p>
        </p:txBody>
      </p:sp>
      <p:pic>
        <p:nvPicPr>
          <p:cNvPr id="4" name="Imagen 3">
            <a:extLst>
              <a:ext uri="{FF2B5EF4-FFF2-40B4-BE49-F238E27FC236}">
                <a16:creationId xmlns:a16="http://schemas.microsoft.com/office/drawing/2014/main" id="{BDEFB855-E5CD-B33D-CCE2-F648C5F8229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452150"/>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38ECE0A6-2E01-20D3-E785-01F777DC66AC}"/>
              </a:ext>
            </a:extLst>
          </p:cNvPr>
          <p:cNvPicPr>
            <a:picLocks noChangeAspect="1"/>
          </p:cNvPicPr>
          <p:nvPr/>
        </p:nvPicPr>
        <p:blipFill>
          <a:blip r:embed="rId4"/>
          <a:stretch>
            <a:fillRect/>
          </a:stretch>
        </p:blipFill>
        <p:spPr>
          <a:xfrm>
            <a:off x="132735" y="2138417"/>
            <a:ext cx="7000569" cy="44089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C1BFE9BB-6CFC-9C0B-6766-72B8FF65C0B2}"/>
              </a:ext>
            </a:extLst>
          </p:cNvPr>
          <p:cNvPicPr>
            <a:picLocks noChangeAspect="1"/>
          </p:cNvPicPr>
          <p:nvPr/>
        </p:nvPicPr>
        <p:blipFill>
          <a:blip r:embed="rId5"/>
          <a:stretch>
            <a:fillRect/>
          </a:stretch>
        </p:blipFill>
        <p:spPr>
          <a:xfrm>
            <a:off x="439651" y="2138417"/>
            <a:ext cx="6346525" cy="1120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4075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D33F96-FF2F-7DBB-FB79-3DE677BDE30E}"/>
              </a:ext>
            </a:extLst>
          </p:cNvPr>
          <p:cNvSpPr>
            <a:spLocks noGrp="1"/>
          </p:cNvSpPr>
          <p:nvPr>
            <p:ph type="title"/>
          </p:nvPr>
        </p:nvSpPr>
        <p:spPr>
          <a:xfrm>
            <a:off x="29986" y="147571"/>
            <a:ext cx="3368040" cy="1320800"/>
          </a:xfrm>
        </p:spPr>
        <p:style>
          <a:lnRef idx="2">
            <a:schemeClr val="accent3"/>
          </a:lnRef>
          <a:fillRef idx="1">
            <a:schemeClr val="lt1"/>
          </a:fillRef>
          <a:effectRef idx="0">
            <a:schemeClr val="accent3"/>
          </a:effectRef>
          <a:fontRef idx="minor">
            <a:schemeClr val="dk1"/>
          </a:fontRef>
        </p:style>
        <p:txBody>
          <a:bodyPr>
            <a:noAutofit/>
          </a:bodyPr>
          <a:lstStyle/>
          <a:p>
            <a:pPr algn="ctr"/>
            <a:r>
              <a:rPr lang="es-DO" sz="2800" dirty="0">
                <a:ln w="0"/>
                <a:solidFill>
                  <a:schemeClr val="tx1"/>
                </a:solidFill>
                <a:effectLst>
                  <a:outerShdw blurRad="38100" dist="19050" dir="2700000" algn="tl" rotWithShape="0">
                    <a:schemeClr val="dk1">
                      <a:alpha val="40000"/>
                    </a:schemeClr>
                  </a:outerShdw>
                </a:effectLst>
              </a:rPr>
              <a:t>Monte Plata</a:t>
            </a:r>
            <a:br>
              <a:rPr lang="es-DO" sz="2800" dirty="0">
                <a:ln w="0"/>
                <a:solidFill>
                  <a:schemeClr val="tx1"/>
                </a:solidFill>
                <a:effectLst>
                  <a:outerShdw blurRad="38100" dist="19050" dir="2700000" algn="tl" rotWithShape="0">
                    <a:schemeClr val="dk1">
                      <a:alpha val="40000"/>
                    </a:schemeClr>
                  </a:outerShdw>
                </a:effectLst>
              </a:rPr>
            </a:br>
            <a:r>
              <a:rPr lang="es-DO" sz="2800" dirty="0">
                <a:ln w="0"/>
                <a:solidFill>
                  <a:schemeClr val="tx1"/>
                </a:solidFill>
                <a:effectLst>
                  <a:outerShdw blurRad="38100" dist="19050" dir="2700000" algn="tl" rotWithShape="0">
                    <a:schemeClr val="dk1">
                      <a:alpha val="40000"/>
                    </a:schemeClr>
                  </a:outerShdw>
                </a:effectLst>
              </a:rPr>
              <a:t>Viernes 07/02/2025</a:t>
            </a:r>
          </a:p>
        </p:txBody>
      </p:sp>
      <p:sp>
        <p:nvSpPr>
          <p:cNvPr id="3" name="Marcador de contenido 2">
            <a:extLst>
              <a:ext uri="{FF2B5EF4-FFF2-40B4-BE49-F238E27FC236}">
                <a16:creationId xmlns:a16="http://schemas.microsoft.com/office/drawing/2014/main" id="{A8C490A3-C986-1472-8916-0CA0C79786E4}"/>
              </a:ext>
            </a:extLst>
          </p:cNvPr>
          <p:cNvSpPr>
            <a:spLocks noGrp="1"/>
          </p:cNvSpPr>
          <p:nvPr>
            <p:ph idx="1"/>
          </p:nvPr>
        </p:nvSpPr>
        <p:spPr>
          <a:xfrm>
            <a:off x="471946" y="4927601"/>
            <a:ext cx="8931133" cy="1793239"/>
          </a:xfrm>
        </p:spPr>
        <p:style>
          <a:lnRef idx="0">
            <a:schemeClr val="accent2"/>
          </a:lnRef>
          <a:fillRef idx="3">
            <a:schemeClr val="accent2"/>
          </a:fillRef>
          <a:effectRef idx="3">
            <a:schemeClr val="accent2"/>
          </a:effectRef>
          <a:fontRef idx="minor">
            <a:schemeClr val="lt1"/>
          </a:fontRef>
        </p:style>
        <p:txBody>
          <a:bodyPr>
            <a:normAutofit fontScale="85000" lnSpcReduction="10000"/>
          </a:bodyPr>
          <a:lstStyle/>
          <a:p>
            <a:pPr marL="0" indent="0" algn="just">
              <a:buNone/>
            </a:pPr>
            <a:r>
              <a:rPr lang="es-DO" dirty="0"/>
              <a:t>La gobernadora de Monte Plata, Rafaela Javier Gomera, complementó un papel crucial en el acto de izamiento de bandera, un evento que subrayó la importancia de honrar la memoria de Juan Pablo Duarte y los Trinitarios. Su participación activa no solo realzó el significado del evento, sino que también demostró su compromiso con la preservación de los valores patrios. Al enfatizar la necesidad de inculcar estos valores en las nuevas generaciones, la gobernadora destacó la relevancia continua del legado de Duarte en la construcción de una sociedad más justa y comprometida. Su presencia, junto con otras figuras clave, fortaleció el mensaje de unidad y patriotismo, reafirmando la importancia de la historia en la formación del futuro de la nación.</a:t>
            </a:r>
          </a:p>
        </p:txBody>
      </p:sp>
      <p:pic>
        <p:nvPicPr>
          <p:cNvPr id="4" name="Imagen 3">
            <a:extLst>
              <a:ext uri="{FF2B5EF4-FFF2-40B4-BE49-F238E27FC236}">
                <a16:creationId xmlns:a16="http://schemas.microsoft.com/office/drawing/2014/main" id="{9B078B80-DA1F-F3A5-1192-811B4FEEDE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452150"/>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CF0260CE-02CB-1839-D0BE-A3F41612C102}"/>
              </a:ext>
            </a:extLst>
          </p:cNvPr>
          <p:cNvPicPr>
            <a:picLocks noChangeAspect="1"/>
          </p:cNvPicPr>
          <p:nvPr/>
        </p:nvPicPr>
        <p:blipFill>
          <a:blip r:embed="rId4"/>
          <a:stretch>
            <a:fillRect/>
          </a:stretch>
        </p:blipFill>
        <p:spPr>
          <a:xfrm>
            <a:off x="471946" y="2068092"/>
            <a:ext cx="8802055" cy="2859509"/>
          </a:xfrm>
          <a:prstGeom prst="rect">
            <a:avLst/>
          </a:prstGeom>
        </p:spPr>
      </p:pic>
    </p:spTree>
    <p:extLst>
      <p:ext uri="{BB962C8B-B14F-4D97-AF65-F5344CB8AC3E}">
        <p14:creationId xmlns:p14="http://schemas.microsoft.com/office/powerpoint/2010/main" val="1960680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275458-DFDB-89B7-5EEB-7E36A5CDBD2E}"/>
              </a:ext>
            </a:extLst>
          </p:cNvPr>
          <p:cNvSpPr>
            <a:spLocks noGrp="1"/>
          </p:cNvSpPr>
          <p:nvPr>
            <p:ph type="title"/>
          </p:nvPr>
        </p:nvSpPr>
        <p:spPr>
          <a:xfrm>
            <a:off x="174413" y="156238"/>
            <a:ext cx="3224107" cy="1002002"/>
          </a:xfrm>
        </p:spPr>
        <p:style>
          <a:lnRef idx="1">
            <a:schemeClr val="accent1"/>
          </a:lnRef>
          <a:fillRef idx="2">
            <a:schemeClr val="accent1"/>
          </a:fillRef>
          <a:effectRef idx="1">
            <a:schemeClr val="accent1"/>
          </a:effectRef>
          <a:fontRef idx="minor">
            <a:schemeClr val="dk1"/>
          </a:fontRef>
        </p:style>
        <p:txBody>
          <a:bodyPr>
            <a:noAutofit/>
          </a:bodyPr>
          <a:lstStyle/>
          <a:p>
            <a:pPr algn="ctr"/>
            <a:r>
              <a:rPr lang="es-DO" sz="2400" dirty="0"/>
              <a:t>Monte Plata</a:t>
            </a:r>
            <a:br>
              <a:rPr lang="es-DO" sz="2400" dirty="0"/>
            </a:br>
            <a:r>
              <a:rPr lang="es-DO" sz="2400" dirty="0"/>
              <a:t>Viernes 07/02/2025</a:t>
            </a:r>
          </a:p>
        </p:txBody>
      </p:sp>
      <p:sp>
        <p:nvSpPr>
          <p:cNvPr id="3" name="Marcador de contenido 2">
            <a:extLst>
              <a:ext uri="{FF2B5EF4-FFF2-40B4-BE49-F238E27FC236}">
                <a16:creationId xmlns:a16="http://schemas.microsoft.com/office/drawing/2014/main" id="{0EDFC585-7332-2F0D-E0D2-EF9B2E1D5E6B}"/>
              </a:ext>
            </a:extLst>
          </p:cNvPr>
          <p:cNvSpPr>
            <a:spLocks noGrp="1"/>
          </p:cNvSpPr>
          <p:nvPr>
            <p:ph idx="1"/>
          </p:nvPr>
        </p:nvSpPr>
        <p:spPr>
          <a:xfrm>
            <a:off x="7352454" y="1916749"/>
            <a:ext cx="4016586" cy="4941251"/>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marL="0" indent="0" algn="just">
              <a:buNone/>
            </a:pPr>
            <a:r>
              <a:rPr lang="es-DO" dirty="0"/>
              <a:t>La gobernadora de la provincia de Monte Plata, Rafaela Javier Gomera, lideró con entusiasmo y compromiso la juramentación del Consejo de Desarrollo Económico Provincial, un hito crucial para el futuro de la provincia. Su visión de impulsar el desarrollo económico y social a través de la colaboración entre el gobierno, la alcaldía, el sector privado y la sociedad civil fue el eje central de este evento trascendental. La gobernadora destacó la importancia de trabajar unidos para aprovechar las potencialidades de Monte Plata, priorizando sectores clave como la infraestructura vial, la agricultura, el turismo y la agroindustria. Su liderazgo y dedicación fueron fundamentales para reunir a personalidades destacadas del ámbito gubernamental, municipal, empresarial y social, así como a representantes del Viceministerio de Ordenamiento Territorial y Desarrollo Regional del MEPyD, quienes brindaron su valioso apoyo técnico y estratégico. La gobernadora Rafaela Javier Gomera demostró su firme determinación de transformar a Monte Plata en un referente de desarrollo provincial, consolidando un espacio de diálogo y concertación para construir un futuro próspero y sostenible para todos sus habitantes.</a:t>
            </a:r>
          </a:p>
        </p:txBody>
      </p:sp>
      <p:pic>
        <p:nvPicPr>
          <p:cNvPr id="4" name="Imagen 3">
            <a:extLst>
              <a:ext uri="{FF2B5EF4-FFF2-40B4-BE49-F238E27FC236}">
                <a16:creationId xmlns:a16="http://schemas.microsoft.com/office/drawing/2014/main" id="{52E031F9-3AF0-FA41-259D-7D3A8E33F2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5159" y="-326740"/>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C867247A-6799-3F7D-1915-A3A538C9F093}"/>
              </a:ext>
            </a:extLst>
          </p:cNvPr>
          <p:cNvPicPr>
            <a:picLocks noChangeAspect="1"/>
          </p:cNvPicPr>
          <p:nvPr/>
        </p:nvPicPr>
        <p:blipFill>
          <a:blip r:embed="rId4"/>
          <a:stretch>
            <a:fillRect/>
          </a:stretch>
        </p:blipFill>
        <p:spPr>
          <a:xfrm>
            <a:off x="174414" y="1916748"/>
            <a:ext cx="7146398" cy="4941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8837D091-03BD-F559-B209-5BB9FFF3C7F7}"/>
              </a:ext>
            </a:extLst>
          </p:cNvPr>
          <p:cNvPicPr>
            <a:picLocks noChangeAspect="1"/>
          </p:cNvPicPr>
          <p:nvPr/>
        </p:nvPicPr>
        <p:blipFill>
          <a:blip r:embed="rId5"/>
          <a:stretch>
            <a:fillRect/>
          </a:stretch>
        </p:blipFill>
        <p:spPr>
          <a:xfrm>
            <a:off x="174414" y="5532120"/>
            <a:ext cx="3797124" cy="1325880"/>
          </a:xfrm>
          <a:prstGeom prst="rect">
            <a:avLst/>
          </a:prstGeom>
          <a:ln>
            <a:noFill/>
          </a:ln>
          <a:effectLst>
            <a:softEdge rad="112500"/>
          </a:effectLst>
        </p:spPr>
      </p:pic>
      <p:pic>
        <p:nvPicPr>
          <p:cNvPr id="10" name="Imagen 9">
            <a:extLst>
              <a:ext uri="{FF2B5EF4-FFF2-40B4-BE49-F238E27FC236}">
                <a16:creationId xmlns:a16="http://schemas.microsoft.com/office/drawing/2014/main" id="{3E9CD1DA-1682-1805-58B4-36F86688AA2D}"/>
              </a:ext>
            </a:extLst>
          </p:cNvPr>
          <p:cNvPicPr>
            <a:picLocks noChangeAspect="1"/>
          </p:cNvPicPr>
          <p:nvPr/>
        </p:nvPicPr>
        <p:blipFill>
          <a:blip r:embed="rId6"/>
          <a:stretch>
            <a:fillRect/>
          </a:stretch>
        </p:blipFill>
        <p:spPr>
          <a:xfrm>
            <a:off x="3855720" y="5532117"/>
            <a:ext cx="3465091" cy="1325881"/>
          </a:xfrm>
          <a:prstGeom prst="rect">
            <a:avLst/>
          </a:prstGeom>
          <a:ln>
            <a:noFill/>
          </a:ln>
          <a:effectLst>
            <a:softEdge rad="112500"/>
          </a:effectLst>
        </p:spPr>
      </p:pic>
    </p:spTree>
    <p:extLst>
      <p:ext uri="{BB962C8B-B14F-4D97-AF65-F5344CB8AC3E}">
        <p14:creationId xmlns:p14="http://schemas.microsoft.com/office/powerpoint/2010/main" val="3644881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2162EA-385C-5831-FE40-517AAC4E975E}"/>
              </a:ext>
            </a:extLst>
          </p:cNvPr>
          <p:cNvSpPr>
            <a:spLocks noGrp="1"/>
          </p:cNvSpPr>
          <p:nvPr>
            <p:ph type="title"/>
          </p:nvPr>
        </p:nvSpPr>
        <p:spPr>
          <a:xfrm>
            <a:off x="198119" y="18730"/>
            <a:ext cx="3422897" cy="1931989"/>
          </a:xfrm>
        </p:spPr>
        <p:style>
          <a:lnRef idx="1">
            <a:schemeClr val="accent1"/>
          </a:lnRef>
          <a:fillRef idx="2">
            <a:schemeClr val="accent1"/>
          </a:fillRef>
          <a:effectRef idx="1">
            <a:schemeClr val="accent1"/>
          </a:effectRef>
          <a:fontRef idx="minor">
            <a:schemeClr val="dk1"/>
          </a:fontRef>
        </p:style>
        <p:txBody>
          <a:bodyPr>
            <a:noAutofit/>
          </a:bodyPr>
          <a:lstStyle/>
          <a:p>
            <a:r>
              <a:rPr lang="es-DO" sz="2400" dirty="0">
                <a:ln w="0"/>
                <a:solidFill>
                  <a:schemeClr val="tx1"/>
                </a:solidFill>
                <a:effectLst>
                  <a:outerShdw blurRad="38100" dist="19050" dir="2700000" algn="tl" rotWithShape="0">
                    <a:schemeClr val="dk1">
                      <a:alpha val="40000"/>
                    </a:schemeClr>
                  </a:outerShdw>
                </a:effectLst>
              </a:rPr>
              <a:t>Bayaguana-Monte Plata-Sabana Grande de Boya –Yamasá</a:t>
            </a:r>
            <a:br>
              <a:rPr lang="es-DO" sz="2400" dirty="0">
                <a:ln w="0"/>
                <a:solidFill>
                  <a:schemeClr val="tx1"/>
                </a:solidFill>
                <a:effectLst>
                  <a:outerShdw blurRad="38100" dist="19050" dir="2700000" algn="tl" rotWithShape="0">
                    <a:schemeClr val="dk1">
                      <a:alpha val="40000"/>
                    </a:schemeClr>
                  </a:outerShdw>
                </a:effectLst>
              </a:rPr>
            </a:br>
            <a:r>
              <a:rPr lang="es-DO" sz="2400" dirty="0">
                <a:ln w="0"/>
                <a:solidFill>
                  <a:schemeClr val="tx1"/>
                </a:solidFill>
                <a:effectLst>
                  <a:outerShdw blurRad="38100" dist="19050" dir="2700000" algn="tl" rotWithShape="0">
                    <a:schemeClr val="dk1">
                      <a:alpha val="40000"/>
                    </a:schemeClr>
                  </a:outerShdw>
                </a:effectLst>
              </a:rPr>
              <a:t>Jueves 13/02/2025</a:t>
            </a:r>
          </a:p>
        </p:txBody>
      </p:sp>
      <p:sp>
        <p:nvSpPr>
          <p:cNvPr id="3" name="Marcador de contenido 2">
            <a:extLst>
              <a:ext uri="{FF2B5EF4-FFF2-40B4-BE49-F238E27FC236}">
                <a16:creationId xmlns:a16="http://schemas.microsoft.com/office/drawing/2014/main" id="{AE6A0747-3298-5456-C63E-3A8157C38FFE}"/>
              </a:ext>
            </a:extLst>
          </p:cNvPr>
          <p:cNvSpPr>
            <a:spLocks noGrp="1"/>
          </p:cNvSpPr>
          <p:nvPr>
            <p:ph idx="1"/>
          </p:nvPr>
        </p:nvSpPr>
        <p:spPr>
          <a:xfrm>
            <a:off x="198120" y="4778378"/>
            <a:ext cx="9921240" cy="2060891"/>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just">
              <a:buNone/>
            </a:pPr>
            <a:r>
              <a:rPr lang="es-DO" dirty="0"/>
              <a:t>La reciente gira de la gobernadora Rafaela Javier Gomera por los hospitales de Monte Plata subraya un compromiso palpable con la mejora de la atención sanitaria en la región. Al presentar el sistema de Denuncias de los Usuarios (311), la gobernadora no solo buscó empoderar a los ciudadanos, sino también fomentar una cultura de transparencia y rendición de cuentas dentro de las instituciones médicas. Su iniciativa refleja un enfoque proactivo para abordar las necesidades de la comunidad, asegurando que los servicios de salud sean accesibles y de alta calidad para todos los habitantes de Monte Plata.</a:t>
            </a:r>
          </a:p>
        </p:txBody>
      </p:sp>
      <p:pic>
        <p:nvPicPr>
          <p:cNvPr id="4" name="Imagen 3">
            <a:extLst>
              <a:ext uri="{FF2B5EF4-FFF2-40B4-BE49-F238E27FC236}">
                <a16:creationId xmlns:a16="http://schemas.microsoft.com/office/drawing/2014/main" id="{42900C9D-1218-90D7-7063-E1295EF6DB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48231" y="-321646"/>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2A638542-1659-74D7-6ACA-20C4CC7885CD}"/>
              </a:ext>
            </a:extLst>
          </p:cNvPr>
          <p:cNvPicPr>
            <a:picLocks noChangeAspect="1"/>
          </p:cNvPicPr>
          <p:nvPr/>
        </p:nvPicPr>
        <p:blipFill>
          <a:blip r:embed="rId4"/>
          <a:stretch>
            <a:fillRect/>
          </a:stretch>
        </p:blipFill>
        <p:spPr>
          <a:xfrm>
            <a:off x="198120" y="1977116"/>
            <a:ext cx="9921240" cy="2801262"/>
          </a:xfrm>
          <a:prstGeom prst="rect">
            <a:avLst/>
          </a:prstGeom>
        </p:spPr>
      </p:pic>
    </p:spTree>
    <p:extLst>
      <p:ext uri="{BB962C8B-B14F-4D97-AF65-F5344CB8AC3E}">
        <p14:creationId xmlns:p14="http://schemas.microsoft.com/office/powerpoint/2010/main" val="2472407121"/>
      </p:ext>
    </p:extLst>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331</TotalTime>
  <Words>2472</Words>
  <Application>Microsoft Office PowerPoint</Application>
  <PresentationFormat>Panorámica</PresentationFormat>
  <Paragraphs>48</Paragraphs>
  <Slides>19</Slides>
  <Notes>1</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19</vt:i4>
      </vt:variant>
    </vt:vector>
  </HeadingPairs>
  <TitlesOfParts>
    <vt:vector size="36" baseType="lpstr">
      <vt:lpstr>Algerian</vt:lpstr>
      <vt:lpstr>Arial</vt:lpstr>
      <vt:lpstr>Bahnschrift Condensed</vt:lpstr>
      <vt:lpstr>Calibri</vt:lpstr>
      <vt:lpstr>Century Gothic</vt:lpstr>
      <vt:lpstr>Edwardian Script ITC</vt:lpstr>
      <vt:lpstr>Eras Bold ITC</vt:lpstr>
      <vt:lpstr>Gabriola</vt:lpstr>
      <vt:lpstr>Georgia</vt:lpstr>
      <vt:lpstr>Impact</vt:lpstr>
      <vt:lpstr>Inter</vt:lpstr>
      <vt:lpstr>Roboto</vt:lpstr>
      <vt:lpstr>Trebuchet MS</vt:lpstr>
      <vt:lpstr>Tw Cen MT</vt:lpstr>
      <vt:lpstr>Wingdings</vt:lpstr>
      <vt:lpstr>Wingdings 3</vt:lpstr>
      <vt:lpstr>Faceta</vt:lpstr>
      <vt:lpstr>INFORME MENSUAL DEL DEPARTAMENTO DE RELACIONES PUBLICAS Y COMUNICACIONES DE LA GOBERNACION PROVINCIAL DE MONTE PLATA FEBRERO 2025  Dra. Rafaela Javier Gomera Gobernadora Civil De Monte Plata  PREPARADO POR: Lic. Cecilio Berroa Recio (Eddy) Encargado Del Departamento De Prensa </vt:lpstr>
      <vt:lpstr>Presentación de PowerPoint</vt:lpstr>
      <vt:lpstr>BAYAGUANA-MONTE PLATA-PERALVILLO-YAMASA DOMINGO 02/02/2025</vt:lpstr>
      <vt:lpstr>Monte Plata LUNES 03/02/2025</vt:lpstr>
      <vt:lpstr>Sabana Grande de Boya LUNES 03/02/2025</vt:lpstr>
      <vt:lpstr>YAMASA JUEVES 06/02/2025</vt:lpstr>
      <vt:lpstr>Monte Plata Viernes 07/02/2025</vt:lpstr>
      <vt:lpstr>Monte Plata Viernes 07/02/2025</vt:lpstr>
      <vt:lpstr>Bayaguana-Monte Plata-Sabana Grande de Boya –Yamasá Jueves 13/02/2025</vt:lpstr>
      <vt:lpstr>Monte Plata Miércoles 19/02/2025</vt:lpstr>
      <vt:lpstr>Monte Plata Miércoles 19/02/2025</vt:lpstr>
      <vt:lpstr>Monte Plata Miércoles 19/02/2025 </vt:lpstr>
      <vt:lpstr>Sabana Grande de Boyá Miércoles 19/02/2025</vt:lpstr>
      <vt:lpstr>San Juan de La Maguana Viernes 21 de Febrero</vt:lpstr>
      <vt:lpstr>Monte Plata Sábado 22 de Febrero</vt:lpstr>
      <vt:lpstr>Monte Plata Lunes 24/02/2025</vt:lpstr>
      <vt:lpstr>Yamasá  Viernes 28/02/2025</vt:lpstr>
      <vt:lpstr>CONCLUSIÓN DEL INFORME DEL MES FEBRERO 2025</vt:lpstr>
      <vt:lpstr>DEPARTAMENTO DE PRENSA Y RELACIONES PUBLICAS  GOBERNACIÓN MONTE PLATA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LIC. EDDY RECIO</dc:creator>
  <cp:lastModifiedBy>Gobernación Provincial Monte Plata</cp:lastModifiedBy>
  <cp:revision>27</cp:revision>
  <dcterms:created xsi:type="dcterms:W3CDTF">2025-03-02T18:42:39Z</dcterms:created>
  <dcterms:modified xsi:type="dcterms:W3CDTF">2025-03-05T13:47:23Z</dcterms:modified>
</cp:coreProperties>
</file>