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73" r:id="rId8"/>
    <p:sldId id="263" r:id="rId9"/>
    <p:sldId id="267" r:id="rId10"/>
    <p:sldId id="262" r:id="rId11"/>
    <p:sldId id="264" r:id="rId12"/>
    <p:sldId id="265" r:id="rId13"/>
    <p:sldId id="268" r:id="rId14"/>
    <p:sldId id="266"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5" d="100"/>
          <a:sy n="65" d="100"/>
        </p:scale>
        <p:origin x="6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6/9/2025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6/9/2025</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6/9/2025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6/9/2025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eciomp@gmail.com"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mailto:reciomp@hotmail.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acebook.com/gobernaciondemontepla" TargetMode="External"/><Relationship Id="rId2" Type="http://schemas.openxmlformats.org/officeDocument/2006/relationships/hyperlink" Target="https://gobernacionmonteplata.gob.do/"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tiktok.com/@gobernacion20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344F3-7E1E-7C3B-2EA3-FA3695264731}"/>
              </a:ext>
            </a:extLst>
          </p:cNvPr>
          <p:cNvSpPr>
            <a:spLocks noGrp="1"/>
          </p:cNvSpPr>
          <p:nvPr>
            <p:ph type="ctrTitle"/>
          </p:nvPr>
        </p:nvSpPr>
        <p:spPr>
          <a:xfrm>
            <a:off x="950287" y="1399031"/>
            <a:ext cx="10450216" cy="2995987"/>
          </a:xfrm>
        </p:spPr>
        <p:txBody>
          <a:bodyPr/>
          <a:lstStyle/>
          <a:p>
            <a:pPr algn="ctr"/>
            <a:r>
              <a:rPr lang="es-DO" dirty="0"/>
              <a:t>Resumen mayo 2025</a:t>
            </a:r>
            <a:br>
              <a:rPr lang="es-DO" dirty="0"/>
            </a:br>
            <a:r>
              <a:rPr lang="es-DO" sz="3600" b="1" u="sng" dirty="0">
                <a:solidFill>
                  <a:srgbClr val="0070C0"/>
                </a:solidFill>
                <a:latin typeface="Pristina" panose="03060402040406080204" pitchFamily="66" charset="0"/>
              </a:rPr>
              <a:t>gobernación provincial de monte plata</a:t>
            </a:r>
            <a:br>
              <a:rPr lang="es-DO" sz="4000" b="1" dirty="0">
                <a:solidFill>
                  <a:srgbClr val="0070C0"/>
                </a:solidFill>
                <a:latin typeface="Pristina" panose="03060402040406080204" pitchFamily="66" charset="0"/>
              </a:rPr>
            </a:br>
            <a:r>
              <a:rPr lang="es-DO" sz="2000" b="1" dirty="0">
                <a:solidFill>
                  <a:schemeClr val="tx1"/>
                </a:solidFill>
                <a:latin typeface="Arial" panose="020B0604020202020204" pitchFamily="34" charset="0"/>
                <a:cs typeface="Arial" panose="020B0604020202020204" pitchFamily="34" charset="0"/>
              </a:rPr>
              <a:t>departamento de prensa y relaciones publicas </a:t>
            </a:r>
            <a:endParaRPr lang="es-DO"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22383439-17E9-C66E-2526-FA43D4C7BD8C}"/>
              </a:ext>
            </a:extLst>
          </p:cNvPr>
          <p:cNvPicPr>
            <a:picLocks noChangeAspect="1"/>
          </p:cNvPicPr>
          <p:nvPr/>
        </p:nvPicPr>
        <p:blipFill>
          <a:blip r:embed="rId2"/>
          <a:stretch>
            <a:fillRect/>
          </a:stretch>
        </p:blipFill>
        <p:spPr>
          <a:xfrm flipH="1">
            <a:off x="10719398" y="0"/>
            <a:ext cx="1472602" cy="1213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1AA5968F-943A-9C4E-65EB-1671525BCA15}"/>
              </a:ext>
            </a:extLst>
          </p:cNvPr>
          <p:cNvPicPr>
            <a:picLocks noChangeAspect="1"/>
          </p:cNvPicPr>
          <p:nvPr/>
        </p:nvPicPr>
        <p:blipFill>
          <a:blip r:embed="rId3"/>
          <a:stretch>
            <a:fillRect/>
          </a:stretch>
        </p:blipFill>
        <p:spPr>
          <a:xfrm>
            <a:off x="0" y="-176981"/>
            <a:ext cx="1967117" cy="1799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60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4EF37-45F7-6F7B-2CE9-3B3B1D3601E4}"/>
              </a:ext>
            </a:extLst>
          </p:cNvPr>
          <p:cNvSpPr>
            <a:spLocks noGrp="1"/>
          </p:cNvSpPr>
          <p:nvPr>
            <p:ph type="title"/>
          </p:nvPr>
        </p:nvSpPr>
        <p:spPr>
          <a:xfrm>
            <a:off x="111201" y="323432"/>
            <a:ext cx="3369417" cy="724736"/>
          </a:xfrm>
        </p:spPr>
        <p:txBody>
          <a:bodyPr>
            <a:noAutofit/>
          </a:bodyPr>
          <a:lstStyle/>
          <a:p>
            <a:pPr algn="ctr"/>
            <a:r>
              <a:rPr lang="es-DO" sz="2400" dirty="0"/>
              <a:t>Viernes 23 de mayo 2025</a:t>
            </a:r>
          </a:p>
        </p:txBody>
      </p:sp>
      <p:sp>
        <p:nvSpPr>
          <p:cNvPr id="3" name="Marcador de contenido 2">
            <a:extLst>
              <a:ext uri="{FF2B5EF4-FFF2-40B4-BE49-F238E27FC236}">
                <a16:creationId xmlns:a16="http://schemas.microsoft.com/office/drawing/2014/main" id="{D56DE1C3-66BF-F351-DDC8-8308C897E498}"/>
              </a:ext>
            </a:extLst>
          </p:cNvPr>
          <p:cNvSpPr>
            <a:spLocks noGrp="1"/>
          </p:cNvSpPr>
          <p:nvPr>
            <p:ph idx="1"/>
          </p:nvPr>
        </p:nvSpPr>
        <p:spPr>
          <a:xfrm>
            <a:off x="288182" y="1192260"/>
            <a:ext cx="3192436" cy="5342308"/>
          </a:xfrm>
        </p:spPr>
        <p:txBody>
          <a:bodyPr>
            <a:normAutofit fontScale="92500" lnSpcReduction="10000"/>
          </a:bodyPr>
          <a:lstStyle/>
          <a:p>
            <a:pPr marL="0" indent="0" algn="just">
              <a:buNone/>
            </a:pPr>
            <a:r>
              <a:rPr lang="es-DO" sz="1400" dirty="0"/>
              <a:t>El Distrito Municipal de Chirino, fue sede de la primera Mesa de Seguridad, Ciudadanía y Género, un evento clave para fortalecer la seguridad y el bienestar en la comunidad. La reunión contó con la destacada presencia de la gobernadora Rafaela Javier Gomera y el viceministro de Interior y Policía, Edwin Félix. Esta iniciativa, ahora extendida a los siete distritos municipales de Monte Plata por disposición del presidente Luis Abinader y la ministra Faride </a:t>
            </a:r>
            <a:r>
              <a:rPr lang="es-DO" sz="1400" dirty="0" err="1"/>
              <a:t>Raful</a:t>
            </a:r>
            <a:r>
              <a:rPr lang="es-DO" sz="1400" dirty="0"/>
              <a:t>, busca establecer un diálogo directo con la comunidad para abordar y resolver los desafíos de seguridad. La gobernadora Javier Gomera enfatizó la importancia de este espacio para construir una comunidad más segura y equitativa, mientras que el viceministro Félix resaltó la relevancia de descentralizar estas mesas de trabajo para acercar el gobierno a la gente y asegurar que cada voz comunitaria sea escuchada. La participación de diversos organismos de seguridad y entidades gubernamentales en este evento subraya el compromiso de las autoridades con una visión integral y coordinada para garantizar la seguridad ciudadana y de género.</a:t>
            </a:r>
          </a:p>
        </p:txBody>
      </p:sp>
      <p:pic>
        <p:nvPicPr>
          <p:cNvPr id="4" name="Imagen 3">
            <a:extLst>
              <a:ext uri="{FF2B5EF4-FFF2-40B4-BE49-F238E27FC236}">
                <a16:creationId xmlns:a16="http://schemas.microsoft.com/office/drawing/2014/main" id="{222C8F3B-0A48-86CA-D701-3F4AFC14D0EA}"/>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6DB50020-2552-3779-F027-C7B6DB0921B7}"/>
              </a:ext>
            </a:extLst>
          </p:cNvPr>
          <p:cNvPicPr>
            <a:picLocks noChangeAspect="1"/>
          </p:cNvPicPr>
          <p:nvPr/>
        </p:nvPicPr>
        <p:blipFill>
          <a:blip r:embed="rId3"/>
          <a:stretch>
            <a:fillRect/>
          </a:stretch>
        </p:blipFill>
        <p:spPr>
          <a:xfrm>
            <a:off x="3601904" y="2020013"/>
            <a:ext cx="8590096" cy="4514556"/>
          </a:xfrm>
          <a:prstGeom prst="rect">
            <a:avLst/>
          </a:prstGeom>
        </p:spPr>
      </p:pic>
      <p:pic>
        <p:nvPicPr>
          <p:cNvPr id="8" name="Imagen 7">
            <a:extLst>
              <a:ext uri="{FF2B5EF4-FFF2-40B4-BE49-F238E27FC236}">
                <a16:creationId xmlns:a16="http://schemas.microsoft.com/office/drawing/2014/main" id="{58C34E4E-DF9B-A105-40B3-A7A8B40C1324}"/>
              </a:ext>
            </a:extLst>
          </p:cNvPr>
          <p:cNvPicPr>
            <a:picLocks noChangeAspect="1"/>
          </p:cNvPicPr>
          <p:nvPr/>
        </p:nvPicPr>
        <p:blipFill>
          <a:blip r:embed="rId4"/>
          <a:stretch>
            <a:fillRect/>
          </a:stretch>
        </p:blipFill>
        <p:spPr>
          <a:xfrm>
            <a:off x="6772810" y="115129"/>
            <a:ext cx="2368041"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787524F2-AF5B-C5C0-4CB0-5442C9D2DDE7}"/>
              </a:ext>
            </a:extLst>
          </p:cNvPr>
          <p:cNvPicPr>
            <a:picLocks noChangeAspect="1"/>
          </p:cNvPicPr>
          <p:nvPr/>
        </p:nvPicPr>
        <p:blipFill>
          <a:blip r:embed="rId5"/>
          <a:stretch>
            <a:fillRect/>
          </a:stretch>
        </p:blipFill>
        <p:spPr>
          <a:xfrm>
            <a:off x="9148479" y="183838"/>
            <a:ext cx="2932319" cy="1836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981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FC852-4EA6-6020-BBA9-BB5DE53B02EA}"/>
              </a:ext>
            </a:extLst>
          </p:cNvPr>
          <p:cNvSpPr>
            <a:spLocks noGrp="1"/>
          </p:cNvSpPr>
          <p:nvPr>
            <p:ph type="title"/>
          </p:nvPr>
        </p:nvSpPr>
        <p:spPr>
          <a:xfrm>
            <a:off x="258686" y="220193"/>
            <a:ext cx="3676792" cy="931213"/>
          </a:xfrm>
        </p:spPr>
        <p:txBody>
          <a:bodyPr>
            <a:normAutofit/>
          </a:bodyPr>
          <a:lstStyle/>
          <a:p>
            <a:pPr algn="ctr"/>
            <a:r>
              <a:rPr lang="es-DO" sz="2400" dirty="0"/>
              <a:t>MARTES 27 DE MAYO 2025</a:t>
            </a:r>
          </a:p>
        </p:txBody>
      </p:sp>
      <p:sp>
        <p:nvSpPr>
          <p:cNvPr id="3" name="Marcador de contenido 2">
            <a:extLst>
              <a:ext uri="{FF2B5EF4-FFF2-40B4-BE49-F238E27FC236}">
                <a16:creationId xmlns:a16="http://schemas.microsoft.com/office/drawing/2014/main" id="{443C76D9-CBBB-E2B6-809F-17D40507D7EF}"/>
              </a:ext>
            </a:extLst>
          </p:cNvPr>
          <p:cNvSpPr>
            <a:spLocks noGrp="1"/>
          </p:cNvSpPr>
          <p:nvPr>
            <p:ph idx="1"/>
          </p:nvPr>
        </p:nvSpPr>
        <p:spPr>
          <a:xfrm>
            <a:off x="258686" y="1546220"/>
            <a:ext cx="3676792" cy="5091587"/>
          </a:xfrm>
        </p:spPr>
        <p:txBody>
          <a:bodyPr>
            <a:normAutofit fontScale="70000" lnSpcReduction="20000"/>
          </a:bodyPr>
          <a:lstStyle/>
          <a:p>
            <a:pPr marL="0" indent="0" algn="just">
              <a:buNone/>
            </a:pPr>
            <a:r>
              <a:rPr lang="es-DO" dirty="0"/>
              <a:t>La gobernadora </a:t>
            </a:r>
            <a:r>
              <a:rPr lang="es-DO" b="1" dirty="0"/>
              <a:t>Rafaela Javier Gomera</a:t>
            </a:r>
            <a:r>
              <a:rPr lang="es-DO" dirty="0"/>
              <a:t> fue la figura central en la exitosa feria de belleza organizada en Monte Plata en honor a las madres, demostrando su </a:t>
            </a:r>
            <a:r>
              <a:rPr lang="es-DO" b="1" dirty="0"/>
              <a:t>liderazgo</a:t>
            </a:r>
            <a:r>
              <a:rPr lang="es-DO" dirty="0"/>
              <a:t> y </a:t>
            </a:r>
            <a:r>
              <a:rPr lang="es-DO" b="1" dirty="0"/>
              <a:t>compromiso</a:t>
            </a:r>
            <a:r>
              <a:rPr lang="es-DO" dirty="0"/>
              <a:t> con el bienestar y el desarrollo de la comunidad. Encabezando el evento junto a su equipo, la gobernadora supervisó una jornada que no solo congregó a siete destacadas firmas de cosméticos y un gran número de estilistas locales, sino que también ofreció </a:t>
            </a:r>
            <a:r>
              <a:rPr lang="es-DO" b="1" dirty="0"/>
              <a:t>talleres informativos</a:t>
            </a:r>
            <a:r>
              <a:rPr lang="es-DO" dirty="0"/>
              <a:t> sobre préstamos de Promipyme, una iniciativa del gobierno del presidente Luis Abinader para apoyar a emprendedores. Su presencia activa y sus palabras de satisfacción, destacando el éxito y la gran acogida de la feria, resaltan su dedicación a empoderar a las madres y brindarles herramientas para mejorar su calidad de vida y emprender. La visión de la gobernadora Javier Gomera de impulsar actividades que fortalezcan el tejido social y económico de la provincia se materializó en este evento, consolidándola como una figura clave en el progreso de Monte Plata.</a:t>
            </a:r>
          </a:p>
        </p:txBody>
      </p:sp>
      <p:pic>
        <p:nvPicPr>
          <p:cNvPr id="4" name="Imagen 3">
            <a:extLst>
              <a:ext uri="{FF2B5EF4-FFF2-40B4-BE49-F238E27FC236}">
                <a16:creationId xmlns:a16="http://schemas.microsoft.com/office/drawing/2014/main" id="{E238961A-1789-7438-D8AD-66FAEF7DE00F}"/>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4817A378-6AB7-78D7-02D4-8910BF50DAE8}"/>
              </a:ext>
            </a:extLst>
          </p:cNvPr>
          <p:cNvPicPr>
            <a:picLocks noChangeAspect="1"/>
          </p:cNvPicPr>
          <p:nvPr/>
        </p:nvPicPr>
        <p:blipFill>
          <a:blip r:embed="rId3"/>
          <a:stretch>
            <a:fillRect/>
          </a:stretch>
        </p:blipFill>
        <p:spPr>
          <a:xfrm>
            <a:off x="3935478" y="2020011"/>
            <a:ext cx="8143451" cy="4617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C3B1604A-07DA-866B-8531-EC5EDDA81E96}"/>
              </a:ext>
            </a:extLst>
          </p:cNvPr>
          <p:cNvPicPr>
            <a:picLocks noChangeAspect="1"/>
          </p:cNvPicPr>
          <p:nvPr/>
        </p:nvPicPr>
        <p:blipFill>
          <a:blip r:embed="rId4"/>
          <a:stretch>
            <a:fillRect/>
          </a:stretch>
        </p:blipFill>
        <p:spPr>
          <a:xfrm>
            <a:off x="4094804" y="4734409"/>
            <a:ext cx="2573389" cy="1784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CBE7C02F-476A-554D-84A3-77FA89292BF0}"/>
              </a:ext>
            </a:extLst>
          </p:cNvPr>
          <p:cNvPicPr>
            <a:picLocks noChangeAspect="1"/>
          </p:cNvPicPr>
          <p:nvPr/>
        </p:nvPicPr>
        <p:blipFill>
          <a:blip r:embed="rId5"/>
          <a:stretch>
            <a:fillRect/>
          </a:stretch>
        </p:blipFill>
        <p:spPr>
          <a:xfrm>
            <a:off x="6827519" y="4734410"/>
            <a:ext cx="2404971" cy="1784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734C863F-7AC0-FA4F-EE86-D2908E252568}"/>
              </a:ext>
            </a:extLst>
          </p:cNvPr>
          <p:cNvPicPr>
            <a:picLocks noChangeAspect="1"/>
          </p:cNvPicPr>
          <p:nvPr/>
        </p:nvPicPr>
        <p:blipFill>
          <a:blip r:embed="rId6"/>
          <a:stretch>
            <a:fillRect/>
          </a:stretch>
        </p:blipFill>
        <p:spPr>
          <a:xfrm>
            <a:off x="9359924" y="4734409"/>
            <a:ext cx="2573389" cy="1784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7CF90EB8-C4A7-2BEC-2B6D-875D4744CF7D}"/>
              </a:ext>
            </a:extLst>
          </p:cNvPr>
          <p:cNvPicPr>
            <a:picLocks noChangeAspect="1"/>
          </p:cNvPicPr>
          <p:nvPr/>
        </p:nvPicPr>
        <p:blipFill>
          <a:blip r:embed="rId4"/>
          <a:stretch>
            <a:fillRect/>
          </a:stretch>
        </p:blipFill>
        <p:spPr>
          <a:xfrm>
            <a:off x="6843251" y="115128"/>
            <a:ext cx="5090062" cy="1785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831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FCDAB-CC5F-7699-FF75-FF8DE005A871}"/>
              </a:ext>
            </a:extLst>
          </p:cNvPr>
          <p:cNvSpPr>
            <a:spLocks noGrp="1"/>
          </p:cNvSpPr>
          <p:nvPr>
            <p:ph type="title"/>
          </p:nvPr>
        </p:nvSpPr>
        <p:spPr>
          <a:xfrm>
            <a:off x="258687" y="283841"/>
            <a:ext cx="3059700" cy="783729"/>
          </a:xfrm>
        </p:spPr>
        <p:txBody>
          <a:bodyPr>
            <a:normAutofit/>
          </a:bodyPr>
          <a:lstStyle/>
          <a:p>
            <a:pPr algn="ctr"/>
            <a:r>
              <a:rPr lang="es-DO" sz="2400" dirty="0"/>
              <a:t>Jueves 29 de mayo 2025</a:t>
            </a:r>
          </a:p>
        </p:txBody>
      </p:sp>
      <p:sp>
        <p:nvSpPr>
          <p:cNvPr id="3" name="Marcador de contenido 2">
            <a:extLst>
              <a:ext uri="{FF2B5EF4-FFF2-40B4-BE49-F238E27FC236}">
                <a16:creationId xmlns:a16="http://schemas.microsoft.com/office/drawing/2014/main" id="{9D3D4B0C-995F-8FB6-76A3-37CB399B7EF3}"/>
              </a:ext>
            </a:extLst>
          </p:cNvPr>
          <p:cNvSpPr>
            <a:spLocks noGrp="1"/>
          </p:cNvSpPr>
          <p:nvPr>
            <p:ph idx="1"/>
          </p:nvPr>
        </p:nvSpPr>
        <p:spPr>
          <a:xfrm>
            <a:off x="258687" y="1283110"/>
            <a:ext cx="3059700" cy="5291049"/>
          </a:xfrm>
        </p:spPr>
        <p:txBody>
          <a:bodyPr>
            <a:normAutofit fontScale="85000" lnSpcReduction="20000"/>
          </a:bodyPr>
          <a:lstStyle/>
          <a:p>
            <a:pPr marL="0" indent="0" algn="just">
              <a:buNone/>
            </a:pPr>
            <a:r>
              <a:rPr lang="es-DO" sz="1600" dirty="0"/>
              <a:t>En la continuidad de los esfuerzos por robustecer la seguridad ciudadana y la equidad de género en Monte Plata, la </a:t>
            </a:r>
            <a:r>
              <a:rPr lang="es-DO" sz="1600" b="1" dirty="0"/>
              <a:t>gobernadora Rafaela Javier Gomera</a:t>
            </a:r>
            <a:r>
              <a:rPr lang="es-DO" sz="1600" dirty="0"/>
              <a:t> y el </a:t>
            </a:r>
            <a:r>
              <a:rPr lang="es-DO" sz="1600" b="1" dirty="0"/>
              <a:t>viceministro de Interior y Policía, Edwin Félix</a:t>
            </a:r>
            <a:r>
              <a:rPr lang="es-DO" sz="1600" dirty="0"/>
              <a:t> , lideraron la más reciente Mesa de Seguridad, Ciudadanía y Género. Este encuentro crucial, facilitó un espacio de diálogo donde ciudadanos, líderes comunitarios y representantes de iglesias expresaron sus inquietudes sobre seguridad y género, así como la necesidad de mejoras infraestructurales. La presencia de ambas autoridades, junto a otros funcionarios y miembros del Ministerio Público, subraya el compromiso del gobierno central y las instituciones locales para implementar soluciones integrales que mejoren la calidad de vida en la provincia. La gobernadora Gomera, por ejemplo, anunció el reinicio de obras importantes como la carretera de El Deán, mientras que el viceministro Félix reafirmó el apoyo del gobierno a estas iniciativas colaborativas.</a:t>
            </a:r>
          </a:p>
        </p:txBody>
      </p:sp>
      <p:pic>
        <p:nvPicPr>
          <p:cNvPr id="5" name="Imagen 4">
            <a:extLst>
              <a:ext uri="{FF2B5EF4-FFF2-40B4-BE49-F238E27FC236}">
                <a16:creationId xmlns:a16="http://schemas.microsoft.com/office/drawing/2014/main" id="{86C1B106-625C-F08D-87E3-231034BB6019}"/>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1F54A8E3-8549-ED65-F69A-81A93B99A1B6}"/>
              </a:ext>
            </a:extLst>
          </p:cNvPr>
          <p:cNvPicPr>
            <a:picLocks noChangeAspect="1"/>
          </p:cNvPicPr>
          <p:nvPr/>
        </p:nvPicPr>
        <p:blipFill>
          <a:blip r:embed="rId3"/>
          <a:stretch>
            <a:fillRect/>
          </a:stretch>
        </p:blipFill>
        <p:spPr>
          <a:xfrm>
            <a:off x="3488232" y="2020012"/>
            <a:ext cx="5611523" cy="472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9B479530-D60B-C533-F764-94D80B1B13A1}"/>
              </a:ext>
            </a:extLst>
          </p:cNvPr>
          <p:cNvPicPr>
            <a:picLocks noChangeAspect="1"/>
          </p:cNvPicPr>
          <p:nvPr/>
        </p:nvPicPr>
        <p:blipFill>
          <a:blip r:embed="rId4"/>
          <a:stretch>
            <a:fillRect/>
          </a:stretch>
        </p:blipFill>
        <p:spPr>
          <a:xfrm>
            <a:off x="6899067" y="0"/>
            <a:ext cx="5165114" cy="2020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94C6984C-9765-339E-FE2A-6EF6917C5082}"/>
              </a:ext>
            </a:extLst>
          </p:cNvPr>
          <p:cNvPicPr>
            <a:picLocks noChangeAspect="1"/>
          </p:cNvPicPr>
          <p:nvPr/>
        </p:nvPicPr>
        <p:blipFill>
          <a:blip r:embed="rId5"/>
          <a:stretch>
            <a:fillRect/>
          </a:stretch>
        </p:blipFill>
        <p:spPr>
          <a:xfrm flipH="1">
            <a:off x="9099754" y="2060778"/>
            <a:ext cx="2964424" cy="2278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45AA8ED9-EC86-B0C9-ABF6-AFF8BBF94988}"/>
              </a:ext>
            </a:extLst>
          </p:cNvPr>
          <p:cNvPicPr>
            <a:picLocks noChangeAspect="1"/>
          </p:cNvPicPr>
          <p:nvPr/>
        </p:nvPicPr>
        <p:blipFill>
          <a:blip r:embed="rId6"/>
          <a:stretch>
            <a:fillRect/>
          </a:stretch>
        </p:blipFill>
        <p:spPr>
          <a:xfrm flipH="1">
            <a:off x="9099755" y="4338885"/>
            <a:ext cx="2964426" cy="2403987"/>
          </a:xfrm>
          <a:prstGeom prst="rect">
            <a:avLst/>
          </a:prstGeom>
        </p:spPr>
      </p:pic>
    </p:spTree>
    <p:extLst>
      <p:ext uri="{BB962C8B-B14F-4D97-AF65-F5344CB8AC3E}">
        <p14:creationId xmlns:p14="http://schemas.microsoft.com/office/powerpoint/2010/main" val="26440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8464F-F121-D7A8-ED18-9EE64E2CE457}"/>
              </a:ext>
            </a:extLst>
          </p:cNvPr>
          <p:cNvSpPr>
            <a:spLocks noGrp="1"/>
          </p:cNvSpPr>
          <p:nvPr>
            <p:ph type="title"/>
          </p:nvPr>
        </p:nvSpPr>
        <p:spPr>
          <a:xfrm>
            <a:off x="258687" y="475569"/>
            <a:ext cx="3221933" cy="813226"/>
          </a:xfrm>
        </p:spPr>
        <p:txBody>
          <a:bodyPr>
            <a:normAutofit/>
          </a:bodyPr>
          <a:lstStyle/>
          <a:p>
            <a:pPr algn="ctr"/>
            <a:r>
              <a:rPr lang="es-DO" sz="2000" dirty="0"/>
              <a:t>JUEVES 29 DE MAYO 2025</a:t>
            </a:r>
          </a:p>
        </p:txBody>
      </p:sp>
      <p:sp>
        <p:nvSpPr>
          <p:cNvPr id="3" name="Marcador de contenido 2">
            <a:extLst>
              <a:ext uri="{FF2B5EF4-FFF2-40B4-BE49-F238E27FC236}">
                <a16:creationId xmlns:a16="http://schemas.microsoft.com/office/drawing/2014/main" id="{DC7FAE48-3DEA-CA3A-ED4C-BC48FEF6EE57}"/>
              </a:ext>
            </a:extLst>
          </p:cNvPr>
          <p:cNvSpPr>
            <a:spLocks noGrp="1"/>
          </p:cNvSpPr>
          <p:nvPr>
            <p:ph idx="1"/>
          </p:nvPr>
        </p:nvSpPr>
        <p:spPr>
          <a:xfrm>
            <a:off x="258687" y="1403604"/>
            <a:ext cx="3339918" cy="5200052"/>
          </a:xfrm>
        </p:spPr>
        <p:txBody>
          <a:bodyPr>
            <a:normAutofit fontScale="77500" lnSpcReduction="20000"/>
          </a:bodyPr>
          <a:lstStyle/>
          <a:p>
            <a:pPr marL="0" indent="0" algn="just">
              <a:buNone/>
            </a:pPr>
            <a:r>
              <a:rPr lang="es-DO" dirty="0"/>
              <a:t>Con el objetivo de fortalecer la seguridad ciudadana y fomentar la colaboración interinstitucional, la gobernadora de Monte Plata, </a:t>
            </a:r>
            <a:r>
              <a:rPr lang="es-DO" b="1" dirty="0"/>
              <a:t>Rafaela Javier Gomera</a:t>
            </a:r>
            <a:r>
              <a:rPr lang="es-DO" dirty="0"/>
              <a:t> , y el viceministro de Interior y Policía, </a:t>
            </a:r>
            <a:r>
              <a:rPr lang="es-DO" b="1" dirty="0"/>
              <a:t>Edwin Félix</a:t>
            </a:r>
            <a:r>
              <a:rPr lang="es-DO" dirty="0"/>
              <a:t> , lideraron las mesas de trabajo en los distritos de </a:t>
            </a:r>
            <a:r>
              <a:rPr lang="es-DO" b="1" dirty="0"/>
              <a:t>Boyá y Don Juan</a:t>
            </a:r>
            <a:r>
              <a:rPr lang="es-DO" dirty="0"/>
              <a:t>. Estos encuentros, congregaron a diversas autoridades y representantes comunitarios, quienes tuvieron la oportunidad de expresar sus inquietudes en materia de seguridad. La presencia destacada de la gobernadora Javier Gomera y el viceministro Félix subraya el firme compromiso del gobierno central y provincial con la implementación de estrategias integrales para la prevención del delito, promoviendo la participación activa de la comunidad y abordando las problemáticas con una perspectiva de género para construir estos distritos más seguro y próspero.</a:t>
            </a:r>
          </a:p>
        </p:txBody>
      </p:sp>
      <p:pic>
        <p:nvPicPr>
          <p:cNvPr id="4" name="Imagen 3">
            <a:extLst>
              <a:ext uri="{FF2B5EF4-FFF2-40B4-BE49-F238E27FC236}">
                <a16:creationId xmlns:a16="http://schemas.microsoft.com/office/drawing/2014/main" id="{7E2C2FF1-DDCE-3E76-551F-D58597866AD1}"/>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424A0355-63D9-5A36-2F0A-A1F663D96F71}"/>
              </a:ext>
            </a:extLst>
          </p:cNvPr>
          <p:cNvPicPr>
            <a:picLocks noChangeAspect="1"/>
          </p:cNvPicPr>
          <p:nvPr/>
        </p:nvPicPr>
        <p:blipFill>
          <a:blip r:embed="rId3"/>
          <a:stretch>
            <a:fillRect/>
          </a:stretch>
        </p:blipFill>
        <p:spPr>
          <a:xfrm>
            <a:off x="3598605" y="2020012"/>
            <a:ext cx="4616247" cy="4583644"/>
          </a:xfrm>
          <a:prstGeom prst="rect">
            <a:avLst/>
          </a:prstGeom>
        </p:spPr>
      </p:pic>
      <p:pic>
        <p:nvPicPr>
          <p:cNvPr id="8" name="Imagen 7">
            <a:extLst>
              <a:ext uri="{FF2B5EF4-FFF2-40B4-BE49-F238E27FC236}">
                <a16:creationId xmlns:a16="http://schemas.microsoft.com/office/drawing/2014/main" id="{3C6634CB-459B-CF59-A442-8C8A6E0CE6F9}"/>
              </a:ext>
            </a:extLst>
          </p:cNvPr>
          <p:cNvPicPr>
            <a:picLocks noChangeAspect="1"/>
          </p:cNvPicPr>
          <p:nvPr/>
        </p:nvPicPr>
        <p:blipFill>
          <a:blip r:embed="rId4"/>
          <a:stretch>
            <a:fillRect/>
          </a:stretch>
        </p:blipFill>
        <p:spPr>
          <a:xfrm>
            <a:off x="3598605" y="2020012"/>
            <a:ext cx="4616247" cy="1785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B6F7B5E8-4CD2-53B3-537F-CEC1A20F0FE4}"/>
              </a:ext>
            </a:extLst>
          </p:cNvPr>
          <p:cNvPicPr>
            <a:picLocks noChangeAspect="1"/>
          </p:cNvPicPr>
          <p:nvPr/>
        </p:nvPicPr>
        <p:blipFill>
          <a:blip r:embed="rId5"/>
          <a:stretch>
            <a:fillRect/>
          </a:stretch>
        </p:blipFill>
        <p:spPr>
          <a:xfrm>
            <a:off x="8214852" y="2020012"/>
            <a:ext cx="3977148" cy="4583644"/>
          </a:xfrm>
          <a:prstGeom prst="rect">
            <a:avLst/>
          </a:prstGeom>
        </p:spPr>
      </p:pic>
      <p:pic>
        <p:nvPicPr>
          <p:cNvPr id="12" name="Imagen 11">
            <a:extLst>
              <a:ext uri="{FF2B5EF4-FFF2-40B4-BE49-F238E27FC236}">
                <a16:creationId xmlns:a16="http://schemas.microsoft.com/office/drawing/2014/main" id="{D6ECA16C-B313-AF78-7ABC-4F4EED3CB3F2}"/>
              </a:ext>
            </a:extLst>
          </p:cNvPr>
          <p:cNvPicPr>
            <a:picLocks noChangeAspect="1"/>
          </p:cNvPicPr>
          <p:nvPr/>
        </p:nvPicPr>
        <p:blipFill>
          <a:blip r:embed="rId6"/>
          <a:stretch>
            <a:fillRect/>
          </a:stretch>
        </p:blipFill>
        <p:spPr>
          <a:xfrm>
            <a:off x="8214852" y="1"/>
            <a:ext cx="3977148"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108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0CBE9-E132-9AAB-4D27-5ABE15926478}"/>
              </a:ext>
            </a:extLst>
          </p:cNvPr>
          <p:cNvSpPr>
            <a:spLocks noGrp="1"/>
          </p:cNvSpPr>
          <p:nvPr>
            <p:ph type="title"/>
          </p:nvPr>
        </p:nvSpPr>
        <p:spPr>
          <a:xfrm>
            <a:off x="273434" y="471948"/>
            <a:ext cx="3148191" cy="724736"/>
          </a:xfrm>
        </p:spPr>
        <p:txBody>
          <a:bodyPr>
            <a:normAutofit/>
          </a:bodyPr>
          <a:lstStyle/>
          <a:p>
            <a:pPr algn="ctr"/>
            <a:r>
              <a:rPr lang="es-DO" sz="2000" dirty="0"/>
              <a:t>Viernes 30 de mayo 2025</a:t>
            </a:r>
          </a:p>
        </p:txBody>
      </p:sp>
      <p:sp>
        <p:nvSpPr>
          <p:cNvPr id="3" name="Marcador de contenido 2">
            <a:extLst>
              <a:ext uri="{FF2B5EF4-FFF2-40B4-BE49-F238E27FC236}">
                <a16:creationId xmlns:a16="http://schemas.microsoft.com/office/drawing/2014/main" id="{D2973838-DE10-CE0A-AC96-3BF45290D0A7}"/>
              </a:ext>
            </a:extLst>
          </p:cNvPr>
          <p:cNvSpPr>
            <a:spLocks noGrp="1"/>
          </p:cNvSpPr>
          <p:nvPr>
            <p:ph idx="1"/>
          </p:nvPr>
        </p:nvSpPr>
        <p:spPr>
          <a:xfrm>
            <a:off x="273435" y="1403603"/>
            <a:ext cx="3148191" cy="4982449"/>
          </a:xfrm>
        </p:spPr>
        <p:txBody>
          <a:bodyPr>
            <a:normAutofit fontScale="70000" lnSpcReduction="20000"/>
          </a:bodyPr>
          <a:lstStyle/>
          <a:p>
            <a:pPr marL="0" indent="0" algn="just">
              <a:buNone/>
            </a:pPr>
            <a:r>
              <a:rPr lang="es-DO" dirty="0"/>
              <a:t>En un esfuerzo por robustecer la seguridad y la convivencia ciudadana en Monte Plata, la gobernadora Rafaela Javier Gomera, representada por la coordinadora de las Mesas de Trabajo, Marielisa Severino, y la encargada de protocolo, Guillermina Reyes, junto al viceministro de Seguridad de Interior y Policía, Edwin Félix, lideraron las </a:t>
            </a:r>
            <a:r>
              <a:rPr lang="es-DO" b="1" dirty="0"/>
              <a:t>Mesas de Seguridad, Ciudadanía y Género</a:t>
            </a:r>
            <a:r>
              <a:rPr lang="es-DO" dirty="0"/>
              <a:t> en </a:t>
            </a:r>
            <a:r>
              <a:rPr lang="es-DO" b="1" dirty="0"/>
              <a:t>Peralvillo y Yamasá</a:t>
            </a:r>
            <a:r>
              <a:rPr lang="es-DO" dirty="0"/>
              <a:t>. Estas jornadas colaborativas buscaron establecer un diálogo directo con la comunidad para abordar problemáticas clave en materia de seguridad. La presencia de la representación de la gobernadora Javier Gomera y del viceministro Félix, sumada a la participación activa de los alcaldes de Peralvillo, Freilyn Hernández, y de Yamasá, Cruzdeyvi De Los Santos, así como de la directora de Denuncias, Wendy Zapata, resalta el compromiso interinstitucional para fortalecer la </a:t>
            </a:r>
            <a:r>
              <a:rPr lang="es-DO" b="1" dirty="0"/>
              <a:t>seguridad ciudadana</a:t>
            </a:r>
            <a:r>
              <a:rPr lang="es-DO" dirty="0"/>
              <a:t> en la provincia.</a:t>
            </a:r>
          </a:p>
        </p:txBody>
      </p:sp>
      <p:pic>
        <p:nvPicPr>
          <p:cNvPr id="4" name="Imagen 3">
            <a:extLst>
              <a:ext uri="{FF2B5EF4-FFF2-40B4-BE49-F238E27FC236}">
                <a16:creationId xmlns:a16="http://schemas.microsoft.com/office/drawing/2014/main" id="{3FDACD42-1B36-5C2B-6C2A-4680ED80F742}"/>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3C89CAD5-333E-A907-E5A9-281731BA74E6}"/>
              </a:ext>
            </a:extLst>
          </p:cNvPr>
          <p:cNvPicPr>
            <a:picLocks noChangeAspect="1"/>
          </p:cNvPicPr>
          <p:nvPr/>
        </p:nvPicPr>
        <p:blipFill>
          <a:blip r:embed="rId3"/>
          <a:stretch>
            <a:fillRect/>
          </a:stretch>
        </p:blipFill>
        <p:spPr>
          <a:xfrm>
            <a:off x="3421625" y="2020012"/>
            <a:ext cx="8613059" cy="4722860"/>
          </a:xfrm>
          <a:prstGeom prst="rect">
            <a:avLst/>
          </a:prstGeom>
        </p:spPr>
      </p:pic>
      <p:pic>
        <p:nvPicPr>
          <p:cNvPr id="8" name="Imagen 7">
            <a:extLst>
              <a:ext uri="{FF2B5EF4-FFF2-40B4-BE49-F238E27FC236}">
                <a16:creationId xmlns:a16="http://schemas.microsoft.com/office/drawing/2014/main" id="{C827F7CA-7B57-C0BD-786A-1F2743839ED8}"/>
              </a:ext>
            </a:extLst>
          </p:cNvPr>
          <p:cNvPicPr>
            <a:picLocks noChangeAspect="1"/>
          </p:cNvPicPr>
          <p:nvPr/>
        </p:nvPicPr>
        <p:blipFill>
          <a:blip r:embed="rId4"/>
          <a:stretch>
            <a:fillRect/>
          </a:stretch>
        </p:blipFill>
        <p:spPr>
          <a:xfrm>
            <a:off x="3421624" y="2020012"/>
            <a:ext cx="2812026" cy="1726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05887456-50BD-6B43-A0C0-7D87F4008FFC}"/>
              </a:ext>
            </a:extLst>
          </p:cNvPr>
          <p:cNvPicPr>
            <a:picLocks noChangeAspect="1"/>
          </p:cNvPicPr>
          <p:nvPr/>
        </p:nvPicPr>
        <p:blipFill>
          <a:blip r:embed="rId5"/>
          <a:stretch>
            <a:fillRect/>
          </a:stretch>
        </p:blipFill>
        <p:spPr>
          <a:xfrm>
            <a:off x="6710914" y="115129"/>
            <a:ext cx="5323770" cy="1772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301215B8-055E-9D93-2CDA-F88AFC3CCC24}"/>
              </a:ext>
            </a:extLst>
          </p:cNvPr>
          <p:cNvPicPr>
            <a:picLocks noChangeAspect="1"/>
          </p:cNvPicPr>
          <p:nvPr/>
        </p:nvPicPr>
        <p:blipFill>
          <a:blip r:embed="rId6"/>
          <a:stretch>
            <a:fillRect/>
          </a:stretch>
        </p:blipFill>
        <p:spPr>
          <a:xfrm>
            <a:off x="6287730" y="2020011"/>
            <a:ext cx="2620295" cy="1726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56D89132-6E17-52C5-0AD5-676750A7F5B9}"/>
              </a:ext>
            </a:extLst>
          </p:cNvPr>
          <p:cNvPicPr>
            <a:picLocks noChangeAspect="1"/>
          </p:cNvPicPr>
          <p:nvPr/>
        </p:nvPicPr>
        <p:blipFill>
          <a:blip r:embed="rId7"/>
          <a:stretch>
            <a:fillRect/>
          </a:stretch>
        </p:blipFill>
        <p:spPr>
          <a:xfrm>
            <a:off x="8962105" y="2020011"/>
            <a:ext cx="3117545" cy="1726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uadroTexto 14">
            <a:extLst>
              <a:ext uri="{FF2B5EF4-FFF2-40B4-BE49-F238E27FC236}">
                <a16:creationId xmlns:a16="http://schemas.microsoft.com/office/drawing/2014/main" id="{836475AE-E891-9AA3-E5E3-91735D05C040}"/>
              </a:ext>
            </a:extLst>
          </p:cNvPr>
          <p:cNvSpPr txBox="1"/>
          <p:nvPr/>
        </p:nvSpPr>
        <p:spPr>
          <a:xfrm>
            <a:off x="6752504" y="1288743"/>
            <a:ext cx="2620295" cy="369332"/>
          </a:xfrm>
          <a:prstGeom prst="rect">
            <a:avLst/>
          </a:prstGeom>
          <a:noFill/>
        </p:spPr>
        <p:txBody>
          <a:bodyPr wrap="square" rtlCol="0">
            <a:spAutoFit/>
          </a:bodyPr>
          <a:lstStyle/>
          <a:p>
            <a:pPr algn="ctr"/>
            <a:r>
              <a:rPr lang="es-DO" dirty="0"/>
              <a:t>Yamasá</a:t>
            </a:r>
          </a:p>
        </p:txBody>
      </p:sp>
      <p:sp>
        <p:nvSpPr>
          <p:cNvPr id="16" name="CuadroTexto 15">
            <a:extLst>
              <a:ext uri="{FF2B5EF4-FFF2-40B4-BE49-F238E27FC236}">
                <a16:creationId xmlns:a16="http://schemas.microsoft.com/office/drawing/2014/main" id="{1F0A8D99-A79F-9FBD-89B8-6D860D1F39D6}"/>
              </a:ext>
            </a:extLst>
          </p:cNvPr>
          <p:cNvSpPr txBox="1"/>
          <p:nvPr/>
        </p:nvSpPr>
        <p:spPr>
          <a:xfrm>
            <a:off x="7423358" y="5199925"/>
            <a:ext cx="2182762" cy="369332"/>
          </a:xfrm>
          <a:prstGeom prst="rect">
            <a:avLst/>
          </a:prstGeom>
          <a:noFill/>
        </p:spPr>
        <p:txBody>
          <a:bodyPr wrap="square" rtlCol="0">
            <a:spAutoFit/>
          </a:bodyPr>
          <a:lstStyle/>
          <a:p>
            <a:pPr algn="ctr"/>
            <a:r>
              <a:rPr lang="es-DO" dirty="0"/>
              <a:t>Peralvillo</a:t>
            </a:r>
          </a:p>
        </p:txBody>
      </p:sp>
    </p:spTree>
    <p:extLst>
      <p:ext uri="{BB962C8B-B14F-4D97-AF65-F5344CB8AC3E}">
        <p14:creationId xmlns:p14="http://schemas.microsoft.com/office/powerpoint/2010/main" val="232740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3EEDF-5765-B31C-41B1-F9ABA3074A34}"/>
              </a:ext>
            </a:extLst>
          </p:cNvPr>
          <p:cNvSpPr>
            <a:spLocks noGrp="1"/>
          </p:cNvSpPr>
          <p:nvPr>
            <p:ph type="title"/>
          </p:nvPr>
        </p:nvSpPr>
        <p:spPr>
          <a:xfrm>
            <a:off x="1069848" y="2669458"/>
            <a:ext cx="9888204" cy="759542"/>
          </a:xfrm>
        </p:spPr>
        <p:txBody>
          <a:bodyPr>
            <a:normAutofit/>
          </a:bodyPr>
          <a:lstStyle/>
          <a:p>
            <a:pPr algn="ctr"/>
            <a:r>
              <a:rPr lang="es-DO" sz="2400" dirty="0"/>
              <a:t>CONCLUSION DEL INFORME MAYO 2025</a:t>
            </a:r>
          </a:p>
        </p:txBody>
      </p:sp>
      <p:sp>
        <p:nvSpPr>
          <p:cNvPr id="3" name="Marcador de contenido 2">
            <a:extLst>
              <a:ext uri="{FF2B5EF4-FFF2-40B4-BE49-F238E27FC236}">
                <a16:creationId xmlns:a16="http://schemas.microsoft.com/office/drawing/2014/main" id="{8E2A5A7D-880A-4917-8FC8-59C4E6F642AB}"/>
              </a:ext>
            </a:extLst>
          </p:cNvPr>
          <p:cNvSpPr>
            <a:spLocks noGrp="1"/>
          </p:cNvSpPr>
          <p:nvPr>
            <p:ph idx="1"/>
          </p:nvPr>
        </p:nvSpPr>
        <p:spPr>
          <a:xfrm>
            <a:off x="1069848" y="3851394"/>
            <a:ext cx="10058400" cy="2521974"/>
          </a:xfrm>
        </p:spPr>
        <p:txBody>
          <a:bodyPr>
            <a:normAutofit fontScale="62500" lnSpcReduction="20000"/>
          </a:bodyPr>
          <a:lstStyle/>
          <a:p>
            <a:pPr marL="228600" lvl="0" indent="-228600" algn="just" defTabSz="457200">
              <a:lnSpc>
                <a:spcPct val="100000"/>
              </a:lnSpc>
              <a:spcBef>
                <a:spcPts val="1000"/>
              </a:spcBef>
              <a:buClr>
                <a:srgbClr val="353535"/>
              </a:buClr>
              <a:buSzTx/>
              <a:buFont typeface="Wingdings" panose="05000000000000000000" pitchFamily="2" charset="2"/>
              <a:buChar char="v"/>
              <a:defRPr/>
            </a:pPr>
            <a:r>
              <a:rPr lang="es-DO" dirty="0">
                <a:ln w="0"/>
                <a:solidFill>
                  <a:prstClr val="black"/>
                </a:solidFill>
                <a:effectLst>
                  <a:outerShdw blurRad="38100" dist="19050" dir="2700000" algn="tl" rotWithShape="0">
                    <a:prstClr val="black">
                      <a:alpha val="40000"/>
                    </a:prstClr>
                  </a:outerShdw>
                </a:effectLst>
                <a:latin typeface="Century Gothic" panose="020B0502020202020204"/>
              </a:rPr>
              <a:t>En este informe hemos presentado un panorama general de las acciones emprendidas por la gobernadora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marL="228600" lvl="0" indent="-228600" algn="just" defTabSz="457200">
              <a:lnSpc>
                <a:spcPct val="100000"/>
              </a:lnSpc>
              <a:spcBef>
                <a:spcPts val="1000"/>
              </a:spcBef>
              <a:buClr>
                <a:srgbClr val="353535"/>
              </a:buClr>
              <a:buSzTx/>
              <a:buFont typeface="Wingdings" panose="05000000000000000000" pitchFamily="2" charset="2"/>
              <a:buChar char="v"/>
              <a:defRPr/>
            </a:pPr>
            <a:r>
              <a:rPr lang="es-DO" dirty="0">
                <a:ln w="0"/>
                <a:solidFill>
                  <a:prstClr val="black"/>
                </a:solidFill>
                <a:effectLst>
                  <a:outerShdw blurRad="38100" dist="19050" dir="2700000" algn="tl" rotWithShape="0">
                    <a:prstClr val="black">
                      <a:alpha val="40000"/>
                    </a:prstClr>
                  </a:outerShdw>
                </a:effectLst>
                <a:latin typeface="Century Gothic" panose="020B0502020202020204"/>
              </a:rPr>
              <a:t>Los resultados obtenidos hasta el momento son fruto de un trabajo conjunto entre el gobierno central, provincial, municipal,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marL="228600" lvl="0" indent="-228600" algn="just" defTabSz="457200">
              <a:lnSpc>
                <a:spcPct val="100000"/>
              </a:lnSpc>
              <a:spcBef>
                <a:spcPts val="1000"/>
              </a:spcBef>
              <a:buClr>
                <a:srgbClr val="353535"/>
              </a:buClr>
              <a:buSzTx/>
              <a:buFont typeface="Wingdings" panose="05000000000000000000" pitchFamily="2" charset="2"/>
              <a:buChar char="v"/>
              <a:defRPr/>
            </a:pPr>
            <a:r>
              <a:rPr lang="es-DO" dirty="0">
                <a:ln w="0"/>
                <a:solidFill>
                  <a:prstClr val="black"/>
                </a:solidFill>
                <a:effectLst>
                  <a:outerShdw blurRad="38100" dist="19050" dir="2700000" algn="tl" rotWithShape="0">
                    <a:prstClr val="black">
                      <a:alpha val="40000"/>
                    </a:prstClr>
                  </a:outerShdw>
                </a:effectLst>
                <a:latin typeface="Century Gothic" panose="020B0502020202020204"/>
              </a:rPr>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 en este año 2025.</a:t>
            </a:r>
          </a:p>
          <a:p>
            <a:endParaRPr lang="es-DO" dirty="0"/>
          </a:p>
        </p:txBody>
      </p:sp>
      <p:pic>
        <p:nvPicPr>
          <p:cNvPr id="4" name="Imagen 3">
            <a:extLst>
              <a:ext uri="{FF2B5EF4-FFF2-40B4-BE49-F238E27FC236}">
                <a16:creationId xmlns:a16="http://schemas.microsoft.com/office/drawing/2014/main" id="{3C68404B-E2CE-7887-F381-28CB45E832ED}"/>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2988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A248D-7785-43F2-A535-771C4F1E785D}"/>
              </a:ext>
            </a:extLst>
          </p:cNvPr>
          <p:cNvSpPr>
            <a:spLocks noGrp="1"/>
          </p:cNvSpPr>
          <p:nvPr>
            <p:ph type="title"/>
          </p:nvPr>
        </p:nvSpPr>
        <p:spPr>
          <a:xfrm>
            <a:off x="1202583" y="2639960"/>
            <a:ext cx="10058400" cy="933057"/>
          </a:xfrm>
        </p:spPr>
        <p:txBody>
          <a:bodyPr>
            <a:normAutofit/>
          </a:bodyPr>
          <a:lstStyle/>
          <a:p>
            <a:pPr algn="ctr"/>
            <a:r>
              <a:rPr lang="es-DO" sz="2000" b="1" cap="none" dirty="0">
                <a:ln/>
                <a:solidFill>
                  <a:schemeClr val="accent2">
                    <a:lumMod val="50000"/>
                    <a:lumOff val="50000"/>
                  </a:schemeClr>
                </a:solidFill>
                <a:effectLst>
                  <a:outerShdw blurRad="38100" dist="19050" dir="2700000" algn="tl" rotWithShape="0">
                    <a:schemeClr val="dk1">
                      <a:lumMod val="50000"/>
                      <a:alpha val="40000"/>
                    </a:schemeClr>
                  </a:outerShdw>
                </a:effectLst>
              </a:rPr>
              <a:t>DEPARTAMENTO DE PRENSA Y RELACIONES PUBLICAS  GOBERNACIÓN MONTE PLATA </a:t>
            </a:r>
            <a:endParaRPr lang="es-DO" sz="2000" dirty="0"/>
          </a:p>
        </p:txBody>
      </p:sp>
      <p:pic>
        <p:nvPicPr>
          <p:cNvPr id="4" name="Imagen 3">
            <a:extLst>
              <a:ext uri="{FF2B5EF4-FFF2-40B4-BE49-F238E27FC236}">
                <a16:creationId xmlns:a16="http://schemas.microsoft.com/office/drawing/2014/main" id="{C5E248BC-6A5D-1C11-4403-AAAFA5445070}"/>
              </a:ext>
            </a:extLst>
          </p:cNvPr>
          <p:cNvPicPr>
            <a:picLocks noChangeAspect="1"/>
          </p:cNvPicPr>
          <p:nvPr/>
        </p:nvPicPr>
        <p:blipFill>
          <a:blip r:embed="rId2"/>
          <a:stretch>
            <a:fillRect/>
          </a:stretch>
        </p:blipFill>
        <p:spPr>
          <a:xfrm>
            <a:off x="4879375" y="0"/>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arcador de contenido 2">
            <a:extLst>
              <a:ext uri="{FF2B5EF4-FFF2-40B4-BE49-F238E27FC236}">
                <a16:creationId xmlns:a16="http://schemas.microsoft.com/office/drawing/2014/main" id="{55CD2072-648A-2CFE-7281-EAABD02A303A}"/>
              </a:ext>
            </a:extLst>
          </p:cNvPr>
          <p:cNvSpPr>
            <a:spLocks noGrp="1"/>
          </p:cNvSpPr>
          <p:nvPr>
            <p:ph idx="1"/>
          </p:nvPr>
        </p:nvSpPr>
        <p:spPr>
          <a:xfrm>
            <a:off x="1202583" y="3631808"/>
            <a:ext cx="10058400" cy="2642617"/>
          </a:xfrm>
        </p:spPr>
        <p:txBody>
          <a:bodyPr>
            <a:normAutofit fontScale="92500" lnSpcReduction="20000"/>
          </a:bodyPr>
          <a:lstStyle/>
          <a:p>
            <a:pPr marL="0" lvl="0" indent="0" algn="ctr" defTabSz="457200">
              <a:lnSpc>
                <a:spcPct val="100000"/>
              </a:lnSpc>
              <a:spcBef>
                <a:spcPts val="0"/>
              </a:spcBef>
              <a:buClrTx/>
              <a:buSzTx/>
              <a:buNone/>
              <a:defRPr/>
            </a:pPr>
            <a:r>
              <a:rPr lang="es-DO"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Equipo de prensa </a:t>
            </a:r>
          </a:p>
          <a:p>
            <a:pPr marL="0" lvl="0" indent="0" algn="ctr" defTabSz="457200">
              <a:lnSpc>
                <a:spcPct val="100000"/>
              </a:lnSpc>
              <a:spcBef>
                <a:spcPts val="0"/>
              </a:spcBef>
              <a:buClrTx/>
              <a:buSzTx/>
              <a:buNone/>
              <a:defRPr/>
            </a:pPr>
            <a:r>
              <a:rPr lang="es-DO"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Coordinador: Licdo. Cecilio Berroa Recio (Eddy)</a:t>
            </a:r>
          </a:p>
          <a:p>
            <a:pPr marL="0" lvl="0" indent="0" algn="ctr" defTabSz="457200">
              <a:lnSpc>
                <a:spcPct val="100000"/>
              </a:lnSpc>
              <a:spcBef>
                <a:spcPts val="0"/>
              </a:spcBef>
              <a:buClrTx/>
              <a:buSzTx/>
              <a:buNone/>
              <a:defRPr/>
            </a:pPr>
            <a:r>
              <a:rPr lang="es-DO"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Fotógrafo.: José Luis Jiménez</a:t>
            </a:r>
          </a:p>
          <a:p>
            <a:pPr marL="0" lvl="0" indent="0" algn="ctr" defTabSz="457200">
              <a:lnSpc>
                <a:spcPct val="100000"/>
              </a:lnSpc>
              <a:spcBef>
                <a:spcPts val="0"/>
              </a:spcBef>
              <a:buClrTx/>
              <a:buSzTx/>
              <a:buNone/>
              <a:defRPr/>
            </a:pPr>
            <a:r>
              <a:rPr lang="es-DO"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Audiovisual: Alexander Aquino Adames</a:t>
            </a:r>
          </a:p>
          <a:p>
            <a:pPr marL="0" lvl="0" indent="0" algn="ctr" defTabSz="457200">
              <a:lnSpc>
                <a:spcPct val="100000"/>
              </a:lnSpc>
              <a:spcBef>
                <a:spcPts val="0"/>
              </a:spcBef>
              <a:buClrTx/>
              <a:buSzTx/>
              <a:buNone/>
              <a:defRPr/>
            </a:pPr>
            <a:endParaRPr lang="es-DO"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endParaRPr>
          </a:p>
          <a:p>
            <a:pPr marL="0" lvl="0" indent="0" algn="ctr" defTabSz="457200">
              <a:lnSpc>
                <a:spcPct val="100000"/>
              </a:lnSpc>
              <a:spcBef>
                <a:spcPts val="0"/>
              </a:spcBef>
              <a:buClrTx/>
              <a:buSzTx/>
              <a:buNone/>
              <a:defRPr/>
            </a:pPr>
            <a:endParaRPr lang="es-DO" sz="1400"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endParaRPr>
          </a:p>
          <a:p>
            <a:pPr marL="0" lvl="0" indent="0" algn="ctr" defTabSz="457200">
              <a:lnSpc>
                <a:spcPct val="100000"/>
              </a:lnSpc>
              <a:spcBef>
                <a:spcPts val="0"/>
              </a:spcBef>
              <a:buClrTx/>
              <a:buSzTx/>
              <a:buNone/>
              <a:defRPr/>
            </a:pPr>
            <a:r>
              <a:rPr lang="es-DO" sz="1400"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Quedamos al pendiente </a:t>
            </a:r>
            <a:r>
              <a:rPr lang="es-DO" sz="1400" u="sng"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rPr>
              <a:t>809-351-1567</a:t>
            </a:r>
          </a:p>
          <a:p>
            <a:pPr marL="0" lvl="0" indent="0" algn="ctr" defTabSz="457200">
              <a:lnSpc>
                <a:spcPct val="100000"/>
              </a:lnSpc>
              <a:spcBef>
                <a:spcPts val="0"/>
              </a:spcBef>
              <a:buClrTx/>
              <a:buSzTx/>
              <a:buNone/>
              <a:defRPr/>
            </a:pPr>
            <a:endParaRPr lang="es-DO" sz="1400" dirty="0">
              <a:ln w="0"/>
              <a:solidFill>
                <a:schemeClr val="accent1">
                  <a:lumMod val="60000"/>
                  <a:lumOff val="40000"/>
                </a:schemeClr>
              </a:solidFill>
              <a:effectLst>
                <a:outerShdw blurRad="38100" dist="25400" dir="5400000" algn="ctr" rotWithShape="0">
                  <a:srgbClr val="6E747A">
                    <a:alpha val="43000"/>
                  </a:srgbClr>
                </a:outerShdw>
              </a:effectLst>
              <a:latin typeface="Impact" panose="020B0806030902050204" pitchFamily="34" charset="0"/>
            </a:endParaRPr>
          </a:p>
          <a:p>
            <a:pPr marL="0" lvl="0" indent="0" algn="r" defTabSz="457200">
              <a:lnSpc>
                <a:spcPct val="100000"/>
              </a:lnSpc>
              <a:spcBef>
                <a:spcPts val="0"/>
              </a:spcBef>
              <a:buClrTx/>
              <a:buSzTx/>
              <a:buNone/>
              <a:defRPr/>
            </a:pPr>
            <a:endPar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endParaRPr>
          </a:p>
          <a:p>
            <a:pPr marL="0" lvl="0" indent="0" algn="r" defTabSz="457200">
              <a:lnSpc>
                <a:spcPct val="100000"/>
              </a:lnSpc>
              <a:spcBef>
                <a:spcPts val="0"/>
              </a:spcBef>
              <a:buClrTx/>
              <a:buSzTx/>
              <a:buNone/>
              <a:defRPr/>
            </a:pPr>
            <a:r>
              <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rPr>
              <a:t>Email: </a:t>
            </a:r>
            <a:r>
              <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hlinkClick r:id="rId3">
                  <a:extLst>
                    <a:ext uri="{A12FA001-AC4F-418D-AE19-62706E023703}">
                      <ahyp:hlinkClr xmlns:ahyp="http://schemas.microsoft.com/office/drawing/2018/hyperlinkcolor" val="tx"/>
                    </a:ext>
                  </a:extLst>
                </a:hlinkClick>
              </a:rPr>
              <a:t>reciomp@gmail.com</a:t>
            </a:r>
            <a:endPar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endParaRPr>
          </a:p>
          <a:p>
            <a:pPr marL="0" lvl="0" indent="0" algn="r" defTabSz="457200">
              <a:lnSpc>
                <a:spcPct val="100000"/>
              </a:lnSpc>
              <a:spcBef>
                <a:spcPts val="0"/>
              </a:spcBef>
              <a:buClrTx/>
              <a:buSzTx/>
              <a:buNone/>
              <a:defRPr/>
            </a:pPr>
            <a:r>
              <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hlinkClick r:id="rId4">
                  <a:extLst>
                    <a:ext uri="{A12FA001-AC4F-418D-AE19-62706E023703}">
                      <ahyp:hlinkClr xmlns:ahyp="http://schemas.microsoft.com/office/drawing/2018/hyperlinkcolor" val="tx"/>
                    </a:ext>
                  </a:extLst>
                </a:hlinkClick>
              </a:rPr>
              <a:t>reciomp@hotmail.com</a:t>
            </a:r>
            <a:endParaRPr lang="es-DO" dirty="0">
              <a:ln w="0"/>
              <a:solidFill>
                <a:schemeClr val="accent1">
                  <a:lumMod val="60000"/>
                  <a:lumOff val="40000"/>
                </a:schemeClr>
              </a:solidFill>
              <a:effectLst>
                <a:outerShdw blurRad="38100" dist="19050" dir="2700000" algn="tl" rotWithShape="0">
                  <a:schemeClr val="dk1">
                    <a:alpha val="40000"/>
                  </a:schemeClr>
                </a:outerShdw>
              </a:effectLst>
              <a:latin typeface="Georgia" panose="02040502050405020303" pitchFamily="18" charset="0"/>
            </a:endParaRPr>
          </a:p>
          <a:p>
            <a:endParaRPr lang="es-DO" dirty="0"/>
          </a:p>
        </p:txBody>
      </p:sp>
    </p:spTree>
    <p:extLst>
      <p:ext uri="{BB962C8B-B14F-4D97-AF65-F5344CB8AC3E}">
        <p14:creationId xmlns:p14="http://schemas.microsoft.com/office/powerpoint/2010/main" val="1703405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145C18A-39A7-ABBF-E604-836B1D91F9C0}"/>
              </a:ext>
            </a:extLst>
          </p:cNvPr>
          <p:cNvSpPr>
            <a:spLocks noGrp="1"/>
          </p:cNvSpPr>
          <p:nvPr>
            <p:ph idx="1"/>
          </p:nvPr>
        </p:nvSpPr>
        <p:spPr>
          <a:xfrm>
            <a:off x="1069848" y="4041058"/>
            <a:ext cx="10058400" cy="796931"/>
          </a:xfrm>
        </p:spPr>
        <p:txBody>
          <a:bodyPr>
            <a:normAutofit/>
          </a:bodyPr>
          <a:lstStyle/>
          <a:p>
            <a:pPr algn="ctr"/>
            <a:r>
              <a:rPr lang="es-DO" sz="3200" dirty="0"/>
              <a:t>MUCHAS GRACIAS POR SU ATENCION</a:t>
            </a:r>
          </a:p>
        </p:txBody>
      </p:sp>
      <p:pic>
        <p:nvPicPr>
          <p:cNvPr id="4" name="Imagen 3">
            <a:extLst>
              <a:ext uri="{FF2B5EF4-FFF2-40B4-BE49-F238E27FC236}">
                <a16:creationId xmlns:a16="http://schemas.microsoft.com/office/drawing/2014/main" id="{0F83975B-339E-656B-811E-160DA718FEA3}"/>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08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2B5899-4EEE-FF60-E863-153B5E4253DD}"/>
              </a:ext>
            </a:extLst>
          </p:cNvPr>
          <p:cNvSpPr>
            <a:spLocks noGrp="1"/>
          </p:cNvSpPr>
          <p:nvPr>
            <p:ph type="title"/>
          </p:nvPr>
        </p:nvSpPr>
        <p:spPr>
          <a:xfrm>
            <a:off x="855406" y="2237900"/>
            <a:ext cx="10707329" cy="916465"/>
          </a:xfrm>
        </p:spPr>
        <p:txBody>
          <a:bodyPr>
            <a:normAutofit/>
          </a:bodyPr>
          <a:lstStyle/>
          <a:p>
            <a:pPr algn="ctr"/>
            <a:r>
              <a:rPr lang="es-DO" sz="3200" dirty="0">
                <a:solidFill>
                  <a:srgbClr val="FF0000"/>
                </a:solidFill>
                <a:latin typeface="Bell MT" panose="02020503060305020303" pitchFamily="18" charset="0"/>
              </a:rPr>
              <a:t>GOBERNACION CIVIL PROVINCIAL DE MONTE PLATA</a:t>
            </a:r>
          </a:p>
        </p:txBody>
      </p:sp>
      <p:sp>
        <p:nvSpPr>
          <p:cNvPr id="3" name="Marcador de contenido 2">
            <a:extLst>
              <a:ext uri="{FF2B5EF4-FFF2-40B4-BE49-F238E27FC236}">
                <a16:creationId xmlns:a16="http://schemas.microsoft.com/office/drawing/2014/main" id="{1B1AC711-2A5B-9B6B-5A80-D82F5756485B}"/>
              </a:ext>
            </a:extLst>
          </p:cNvPr>
          <p:cNvSpPr>
            <a:spLocks noGrp="1"/>
          </p:cNvSpPr>
          <p:nvPr>
            <p:ph idx="1"/>
          </p:nvPr>
        </p:nvSpPr>
        <p:spPr>
          <a:xfrm>
            <a:off x="1173087" y="3543469"/>
            <a:ext cx="10058400" cy="2669457"/>
          </a:xfrm>
        </p:spPr>
        <p:txBody>
          <a:bodyPr>
            <a:normAutofit fontScale="25000" lnSpcReduction="20000"/>
          </a:bodyPr>
          <a:lstStyle/>
          <a:p>
            <a:pPr marL="0" indent="0" algn="ctr">
              <a:buNone/>
            </a:pPr>
            <a:r>
              <a:rPr lang="es-DO" sz="7200" dirty="0">
                <a:solidFill>
                  <a:prstClr val="black"/>
                </a:solidFill>
                <a:latin typeface="Bahnschrift Condensed" panose="020B0502040204020203" pitchFamily="34" charset="0"/>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a:t>
            </a:r>
            <a:r>
              <a:rPr lang="es-DO" sz="7200" cap="all" dirty="0">
                <a:solidFill>
                  <a:prstClr val="black"/>
                </a:solidFill>
                <a:latin typeface="Tw Cen MT" panose="020B0602020104020603"/>
              </a:rPr>
              <a:t>.</a:t>
            </a:r>
            <a:br>
              <a:rPr lang="es-DO" sz="9600" cap="all" dirty="0">
                <a:solidFill>
                  <a:prstClr val="black"/>
                </a:solidFill>
                <a:latin typeface="Tw Cen MT" panose="020B0602020104020603"/>
              </a:rPr>
            </a:br>
            <a:br>
              <a:rPr lang="es-DO" sz="5600" cap="all" dirty="0">
                <a:solidFill>
                  <a:prstClr val="black"/>
                </a:solidFill>
                <a:latin typeface="Tw Cen MT" panose="020B0602020104020603"/>
              </a:rPr>
            </a:br>
            <a:endParaRPr lang="es-DO" sz="5600" cap="all" dirty="0">
              <a:solidFill>
                <a:prstClr val="black"/>
              </a:solidFill>
              <a:latin typeface="Tw Cen MT" panose="020B0602020104020603"/>
            </a:endParaRPr>
          </a:p>
          <a:p>
            <a:pPr marL="0" indent="0" algn="just">
              <a:buNone/>
            </a:pPr>
            <a:endParaRPr lang="es-DO" sz="5600" cap="all" dirty="0">
              <a:solidFill>
                <a:prstClr val="black"/>
              </a:solidFill>
              <a:latin typeface="Tw Cen MT" panose="020B0602020104020603"/>
            </a:endParaRPr>
          </a:p>
          <a:p>
            <a:pPr marL="0" indent="0" algn="just">
              <a:buNone/>
            </a:pPr>
            <a:r>
              <a:rPr lang="es-DO" sz="6400" b="1" dirty="0">
                <a:solidFill>
                  <a:prstClr val="black"/>
                </a:solidFill>
                <a:latin typeface="Myanmar Text" panose="020B0502040204020203" pitchFamily="34" charset="0"/>
                <a:cs typeface="Myanmar Text" panose="020B0502040204020203" pitchFamily="34" charset="0"/>
              </a:rPr>
              <a:t>Portal de Transparencia: </a:t>
            </a:r>
            <a:r>
              <a:rPr lang="es-DO" sz="6400" b="1" i="1" dirty="0">
                <a:solidFill>
                  <a:srgbClr val="0070C0"/>
                </a:solidFill>
                <a:latin typeface="Myanmar Text" panose="020B0502040204020203" pitchFamily="34" charset="0"/>
                <a:cs typeface="Myanmar Text" panose="020B0502040204020203" pitchFamily="34" charset="0"/>
                <a:hlinkClick r:id="rId2">
                  <a:extLst>
                    <a:ext uri="{A12FA001-AC4F-418D-AE19-62706E023703}">
                      <ahyp:hlinkClr xmlns:ahyp="http://schemas.microsoft.com/office/drawing/2018/hyperlinkcolor" val="tx"/>
                    </a:ext>
                  </a:extLst>
                </a:hlinkClick>
              </a:rPr>
              <a:t>https://gobernacionmonteplata.gob.do/</a:t>
            </a:r>
            <a:endParaRPr lang="es-DO" sz="6400" b="1" i="1" dirty="0">
              <a:solidFill>
                <a:srgbClr val="0070C0"/>
              </a:solidFill>
              <a:latin typeface="Myanmar Text" panose="020B0502040204020203" pitchFamily="34" charset="0"/>
              <a:cs typeface="Myanmar Text" panose="020B0502040204020203" pitchFamily="34" charset="0"/>
            </a:endParaRPr>
          </a:p>
          <a:p>
            <a:pPr marL="0" indent="0" algn="just">
              <a:buNone/>
            </a:pPr>
            <a:br>
              <a:rPr lang="es-DO" sz="6400" i="1" dirty="0">
                <a:solidFill>
                  <a:srgbClr val="002060"/>
                </a:solidFill>
                <a:latin typeface="Myanmar Text" panose="020B0502040204020203" pitchFamily="34" charset="0"/>
                <a:cs typeface="Myanmar Text" panose="020B0502040204020203" pitchFamily="34" charset="0"/>
              </a:rPr>
            </a:br>
            <a:r>
              <a:rPr lang="es-DO" sz="5600" b="1" i="1" dirty="0">
                <a:solidFill>
                  <a:prstClr val="black"/>
                </a:solidFill>
                <a:latin typeface="Myanmar Text" panose="020B0502040204020203" pitchFamily="34" charset="0"/>
                <a:cs typeface="Myanmar Text" panose="020B0502040204020203" pitchFamily="34" charset="0"/>
              </a:rPr>
              <a:t>F</a:t>
            </a:r>
            <a:r>
              <a:rPr lang="es-DO" sz="5600" b="1" dirty="0">
                <a:solidFill>
                  <a:prstClr val="black"/>
                </a:solidFill>
                <a:latin typeface="Myanmar Text" panose="020B0502040204020203" pitchFamily="34" charset="0"/>
                <a:cs typeface="Myanmar Text" panose="020B0502040204020203" pitchFamily="34" charset="0"/>
              </a:rPr>
              <a:t>acebook: </a:t>
            </a:r>
            <a:r>
              <a:rPr lang="es-DO" sz="5600" b="1" dirty="0">
                <a:solidFill>
                  <a:srgbClr val="0070C0"/>
                </a:solidFill>
                <a:latin typeface="Myanmar Text" panose="020B0502040204020203" pitchFamily="34" charset="0"/>
                <a:cs typeface="Myanmar Text" panose="020B0502040204020203" pitchFamily="34" charset="0"/>
                <a:hlinkClick r:id="rId3">
                  <a:extLst>
                    <a:ext uri="{A12FA001-AC4F-418D-AE19-62706E023703}">
                      <ahyp:hlinkClr xmlns:ahyp="http://schemas.microsoft.com/office/drawing/2018/hyperlinkcolor" val="tx"/>
                    </a:ext>
                  </a:extLst>
                </a:hlinkClick>
              </a:rPr>
              <a:t>https://facebook.com/gobernaciondemontepla</a:t>
            </a:r>
            <a:endParaRPr lang="es-DO" sz="5600" b="1" dirty="0">
              <a:solidFill>
                <a:srgbClr val="0070C0"/>
              </a:solidFill>
              <a:latin typeface="Myanmar Text" panose="020B0502040204020203" pitchFamily="34" charset="0"/>
              <a:cs typeface="Myanmar Text" panose="020B0502040204020203" pitchFamily="34" charset="0"/>
            </a:endParaRPr>
          </a:p>
          <a:p>
            <a:pPr marL="0" indent="0" algn="just">
              <a:buNone/>
            </a:pPr>
            <a:br>
              <a:rPr lang="es-DO" sz="5600" b="1" dirty="0">
                <a:solidFill>
                  <a:srgbClr val="0070C0"/>
                </a:solidFill>
                <a:latin typeface="Myanmar Text" panose="020B0502040204020203" pitchFamily="34" charset="0"/>
                <a:cs typeface="Myanmar Text" panose="020B0502040204020203" pitchFamily="34" charset="0"/>
              </a:rPr>
            </a:br>
            <a:r>
              <a:rPr lang="es-DO" sz="5600" b="1" dirty="0" err="1">
                <a:solidFill>
                  <a:prstClr val="black"/>
                </a:solidFill>
                <a:latin typeface="Myanmar Text" panose="020B0502040204020203" pitchFamily="34" charset="0"/>
                <a:cs typeface="Myanmar Text" panose="020B0502040204020203" pitchFamily="34" charset="0"/>
              </a:rPr>
              <a:t>Tiktok</a:t>
            </a:r>
            <a:r>
              <a:rPr lang="es-DO" sz="5600" b="1" dirty="0">
                <a:solidFill>
                  <a:srgbClr val="0070C0"/>
                </a:solidFill>
                <a:latin typeface="Myanmar Text" panose="020B0502040204020203" pitchFamily="34" charset="0"/>
                <a:cs typeface="Myanmar Text" panose="020B0502040204020203" pitchFamily="34" charset="0"/>
              </a:rPr>
              <a:t>: </a:t>
            </a:r>
            <a:r>
              <a:rPr lang="es-DO" sz="5600" b="1" dirty="0">
                <a:solidFill>
                  <a:srgbClr val="0070C0"/>
                </a:solidFill>
                <a:latin typeface="Myanmar Text" panose="020B0502040204020203" pitchFamily="34" charset="0"/>
                <a:cs typeface="Myanmar Text" panose="020B0502040204020203" pitchFamily="34" charset="0"/>
                <a:hlinkClick r:id="rId4">
                  <a:extLst>
                    <a:ext uri="{A12FA001-AC4F-418D-AE19-62706E023703}">
                      <ahyp:hlinkClr xmlns:ahyp="http://schemas.microsoft.com/office/drawing/2018/hyperlinkcolor" val="tx"/>
                    </a:ext>
                  </a:extLst>
                </a:hlinkClick>
              </a:rPr>
              <a:t>https://www.tiktok.com/@gobernacion2024</a:t>
            </a:r>
            <a:r>
              <a:rPr lang="es-DO" sz="9600" b="1" dirty="0">
                <a:solidFill>
                  <a:srgbClr val="0070C0"/>
                </a:solidFill>
                <a:latin typeface="Myanmar Text" panose="020B0502040204020203" pitchFamily="34" charset="0"/>
                <a:cs typeface="Myanmar Text" panose="020B0502040204020203" pitchFamily="34" charset="0"/>
                <a:hlinkClick r:id="rId4">
                  <a:extLst>
                    <a:ext uri="{A12FA001-AC4F-418D-AE19-62706E023703}">
                      <ahyp:hlinkClr xmlns:ahyp="http://schemas.microsoft.com/office/drawing/2018/hyperlinkcolor" val="tx"/>
                    </a:ext>
                  </a:extLst>
                </a:hlinkClick>
              </a:rPr>
              <a:t>/</a:t>
            </a:r>
            <a:endParaRPr lang="es-DO" sz="9600" b="1" dirty="0">
              <a:solidFill>
                <a:srgbClr val="0070C0"/>
              </a:solidFill>
              <a:latin typeface="Myanmar Text" panose="020B0502040204020203" pitchFamily="34" charset="0"/>
              <a:cs typeface="Myanmar Text" panose="020B0502040204020203" pitchFamily="34" charset="0"/>
            </a:endParaRPr>
          </a:p>
          <a:p>
            <a:pPr marL="0" indent="0" algn="just">
              <a:buNone/>
            </a:pPr>
            <a:br>
              <a:rPr lang="es-DO" sz="9600" b="1" dirty="0">
                <a:solidFill>
                  <a:srgbClr val="002060"/>
                </a:solidFill>
                <a:latin typeface="Myanmar Text" panose="020B0502040204020203" pitchFamily="34" charset="0"/>
                <a:cs typeface="Myanmar Text" panose="020B0502040204020203" pitchFamily="34" charset="0"/>
              </a:rPr>
            </a:br>
            <a:endParaRPr lang="es-DO" sz="4800" dirty="0">
              <a:solidFill>
                <a:srgbClr val="002060"/>
              </a:solidFill>
              <a:latin typeface="Myanmar Text" panose="020B0502040204020203" pitchFamily="34" charset="0"/>
              <a:cs typeface="Myanmar Text" panose="020B0502040204020203" pitchFamily="34" charset="0"/>
            </a:endParaRPr>
          </a:p>
          <a:p>
            <a:endParaRPr lang="es-DO" dirty="0"/>
          </a:p>
        </p:txBody>
      </p:sp>
      <p:pic>
        <p:nvPicPr>
          <p:cNvPr id="4" name="Imagen 3">
            <a:extLst>
              <a:ext uri="{FF2B5EF4-FFF2-40B4-BE49-F238E27FC236}">
                <a16:creationId xmlns:a16="http://schemas.microsoft.com/office/drawing/2014/main" id="{59521371-9379-F9A0-05C3-874A315C8DC2}"/>
              </a:ext>
            </a:extLst>
          </p:cNvPr>
          <p:cNvPicPr>
            <a:picLocks noChangeAspect="1"/>
          </p:cNvPicPr>
          <p:nvPr/>
        </p:nvPicPr>
        <p:blipFill>
          <a:blip r:embed="rId5"/>
          <a:stretch>
            <a:fillRect/>
          </a:stretch>
        </p:blipFill>
        <p:spPr>
          <a:xfrm>
            <a:off x="5220929" y="115127"/>
            <a:ext cx="1976361" cy="1976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085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F9C79C-E768-8188-B106-B652A65E1B2F}"/>
              </a:ext>
            </a:extLst>
          </p:cNvPr>
          <p:cNvSpPr>
            <a:spLocks noGrp="1"/>
          </p:cNvSpPr>
          <p:nvPr>
            <p:ph type="title"/>
          </p:nvPr>
        </p:nvSpPr>
        <p:spPr>
          <a:xfrm>
            <a:off x="229190" y="164720"/>
            <a:ext cx="3044952" cy="827974"/>
          </a:xfrm>
        </p:spPr>
        <p:txBody>
          <a:bodyPr>
            <a:normAutofit/>
          </a:bodyPr>
          <a:lstStyle/>
          <a:p>
            <a:r>
              <a:rPr lang="es-DO" sz="2400" dirty="0"/>
              <a:t>Viernes 2 de mayo 2025</a:t>
            </a:r>
          </a:p>
        </p:txBody>
      </p:sp>
      <p:sp>
        <p:nvSpPr>
          <p:cNvPr id="3" name="Marcador de contenido 2">
            <a:extLst>
              <a:ext uri="{FF2B5EF4-FFF2-40B4-BE49-F238E27FC236}">
                <a16:creationId xmlns:a16="http://schemas.microsoft.com/office/drawing/2014/main" id="{11B9B6CC-1186-1EC4-2162-81A52D33BD24}"/>
              </a:ext>
            </a:extLst>
          </p:cNvPr>
          <p:cNvSpPr>
            <a:spLocks noGrp="1"/>
          </p:cNvSpPr>
          <p:nvPr>
            <p:ph idx="1"/>
          </p:nvPr>
        </p:nvSpPr>
        <p:spPr>
          <a:xfrm>
            <a:off x="155448" y="1135626"/>
            <a:ext cx="3192436" cy="5557654"/>
          </a:xfrm>
        </p:spPr>
        <p:txBody>
          <a:bodyPr>
            <a:normAutofit lnSpcReduction="10000"/>
          </a:bodyPr>
          <a:lstStyle/>
          <a:p>
            <a:pPr marL="0" indent="0" algn="just">
              <a:buNone/>
            </a:pPr>
            <a:r>
              <a:rPr lang="es-DO" sz="1600" dirty="0"/>
              <a:t>La gobernadora de Monte Plata, </a:t>
            </a:r>
            <a:r>
              <a:rPr lang="es-DO" sz="1600" b="1" dirty="0"/>
              <a:t>Rafaela Javier Gomera</a:t>
            </a:r>
            <a:r>
              <a:rPr lang="es-DO" sz="1600" dirty="0"/>
              <a:t> , tuvo una presencia activa y destacada en la reciente jornada de embellecimiento de Sabana Grande de Boyá, donde Propeep entregó 2 mil metros cuadrados de arte urbano. El acompañamiento a </a:t>
            </a:r>
            <a:r>
              <a:rPr lang="es-DO" sz="1600" b="1" dirty="0"/>
              <a:t>Robert Polanco</a:t>
            </a:r>
            <a:r>
              <a:rPr lang="es-DO" sz="1600" dirty="0"/>
              <a:t> , director de Propeep, en la inauguración de los "Paseos de los Colores" subraya el firme compromiso del gobierno con el avance cultural y la mejora del entorno en la provincia. Además, la gobernadora Javier Gomera participó en la jornada de inclusión social "Primero Tú", que ofreció servicios esenciales a unas 1,500 personas vulnerables, reafirmando el enfoque integral en el bienestar y el desarrollo de la comunidad.</a:t>
            </a:r>
          </a:p>
        </p:txBody>
      </p:sp>
      <p:pic>
        <p:nvPicPr>
          <p:cNvPr id="4" name="Imagen 3">
            <a:extLst>
              <a:ext uri="{FF2B5EF4-FFF2-40B4-BE49-F238E27FC236}">
                <a16:creationId xmlns:a16="http://schemas.microsoft.com/office/drawing/2014/main" id="{B0F19659-F3ED-6DD0-0463-89EAE4328DC7}"/>
              </a:ext>
            </a:extLst>
          </p:cNvPr>
          <p:cNvPicPr>
            <a:picLocks noChangeAspect="1"/>
          </p:cNvPicPr>
          <p:nvPr/>
        </p:nvPicPr>
        <p:blipFill>
          <a:blip r:embed="rId2"/>
          <a:stretch>
            <a:fillRect/>
          </a:stretch>
        </p:blipFill>
        <p:spPr>
          <a:xfrm>
            <a:off x="5442155" y="115127"/>
            <a:ext cx="1755135" cy="1755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05A91E78-8B82-8C5E-8619-CBEF223006C1}"/>
              </a:ext>
            </a:extLst>
          </p:cNvPr>
          <p:cNvPicPr>
            <a:picLocks noChangeAspect="1"/>
          </p:cNvPicPr>
          <p:nvPr/>
        </p:nvPicPr>
        <p:blipFill>
          <a:blip r:embed="rId3"/>
          <a:stretch>
            <a:fillRect/>
          </a:stretch>
        </p:blipFill>
        <p:spPr>
          <a:xfrm>
            <a:off x="3347885" y="2256503"/>
            <a:ext cx="5496234" cy="4486369"/>
          </a:xfrm>
          <a:prstGeom prst="rect">
            <a:avLst/>
          </a:prstGeom>
        </p:spPr>
      </p:pic>
      <p:pic>
        <p:nvPicPr>
          <p:cNvPr id="8" name="Imagen 7">
            <a:extLst>
              <a:ext uri="{FF2B5EF4-FFF2-40B4-BE49-F238E27FC236}">
                <a16:creationId xmlns:a16="http://schemas.microsoft.com/office/drawing/2014/main" id="{69988F8C-0637-C793-42BB-DBC94E1DD916}"/>
              </a:ext>
            </a:extLst>
          </p:cNvPr>
          <p:cNvPicPr>
            <a:picLocks noChangeAspect="1"/>
          </p:cNvPicPr>
          <p:nvPr/>
        </p:nvPicPr>
        <p:blipFill>
          <a:blip r:embed="rId4"/>
          <a:stretch>
            <a:fillRect/>
          </a:stretch>
        </p:blipFill>
        <p:spPr>
          <a:xfrm>
            <a:off x="8844118" y="66931"/>
            <a:ext cx="3192434" cy="3362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06ABB11A-254A-EC6C-1BCE-11CEF03F4F9F}"/>
              </a:ext>
            </a:extLst>
          </p:cNvPr>
          <p:cNvPicPr>
            <a:picLocks noChangeAspect="1"/>
          </p:cNvPicPr>
          <p:nvPr/>
        </p:nvPicPr>
        <p:blipFill>
          <a:blip r:embed="rId5"/>
          <a:stretch>
            <a:fillRect/>
          </a:stretch>
        </p:blipFill>
        <p:spPr>
          <a:xfrm>
            <a:off x="8844116" y="3357724"/>
            <a:ext cx="3192433" cy="3385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132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8C92B4-6837-8CAF-C6B9-B6DF474CB0E3}"/>
              </a:ext>
            </a:extLst>
          </p:cNvPr>
          <p:cNvSpPr>
            <a:spLocks noGrp="1"/>
          </p:cNvSpPr>
          <p:nvPr>
            <p:ph type="title"/>
          </p:nvPr>
        </p:nvSpPr>
        <p:spPr>
          <a:xfrm>
            <a:off x="199693" y="283841"/>
            <a:ext cx="3030204" cy="783729"/>
          </a:xfrm>
        </p:spPr>
        <p:txBody>
          <a:bodyPr>
            <a:normAutofit fontScale="90000"/>
          </a:bodyPr>
          <a:lstStyle/>
          <a:p>
            <a:r>
              <a:rPr lang="es-DO" sz="2800" dirty="0"/>
              <a:t>Martes 13 de mayo 2025</a:t>
            </a:r>
          </a:p>
        </p:txBody>
      </p:sp>
      <p:sp>
        <p:nvSpPr>
          <p:cNvPr id="3" name="Marcador de contenido 2">
            <a:extLst>
              <a:ext uri="{FF2B5EF4-FFF2-40B4-BE49-F238E27FC236}">
                <a16:creationId xmlns:a16="http://schemas.microsoft.com/office/drawing/2014/main" id="{75C4A35B-6EBA-7751-4A47-A0298922811F}"/>
              </a:ext>
            </a:extLst>
          </p:cNvPr>
          <p:cNvSpPr>
            <a:spLocks noGrp="1"/>
          </p:cNvSpPr>
          <p:nvPr>
            <p:ph idx="1"/>
          </p:nvPr>
        </p:nvSpPr>
        <p:spPr>
          <a:xfrm>
            <a:off x="199693" y="1504335"/>
            <a:ext cx="3030204" cy="5176684"/>
          </a:xfrm>
        </p:spPr>
        <p:txBody>
          <a:bodyPr>
            <a:normAutofit fontScale="70000" lnSpcReduction="20000"/>
          </a:bodyPr>
          <a:lstStyle/>
          <a:p>
            <a:pPr marL="0" indent="0" algn="just">
              <a:buNone/>
            </a:pPr>
            <a:r>
              <a:rPr lang="es-DO" dirty="0"/>
              <a:t>La gobernadora </a:t>
            </a:r>
            <a:r>
              <a:rPr lang="es-DO" b="1" dirty="0"/>
              <a:t>Rafaela Javier Gomera</a:t>
            </a:r>
            <a:r>
              <a:rPr lang="es-DO" dirty="0"/>
              <a:t> ha tomado la iniciativa de impulsar una profunda investigación sobre la cultura de Monte Plata, con el objetivo de rescatar, preservar y promover el rico patrimonio de la provincia. En un esfuerzo colaborativo que reúne a expertos culturales, técnicos y miembros de la comunidad, este proyecto busca documentar las diversas manifestaciones artísticas, tradiciones ancestrales y el patrimonio inmaterial que forjan la identidad </a:t>
            </a:r>
            <a:r>
              <a:rPr lang="es-DO" dirty="0" err="1"/>
              <a:t>monteplateña</a:t>
            </a:r>
            <a:r>
              <a:rPr lang="es-DO" dirty="0"/>
              <a:t>. La gobernadora ha expresado su convicción de que conocer y valorar la cultura es fundamental para fortalecer el sentido de pertenencia de los ciudadanos y proyectar con orgullo su identidad hacia el futuro. En una reciente reunión, la gobernadora Gomera se encontró con destacadas figuras como los poetas Andrés Julio Ramírez y Héctor Zambrano, así como representantes de instituciones culturales clave, reforzando el compromiso de integrar los hallazgos de esta investigación en el currículo educativo provincial.</a:t>
            </a:r>
          </a:p>
        </p:txBody>
      </p:sp>
      <p:pic>
        <p:nvPicPr>
          <p:cNvPr id="4" name="Imagen 3">
            <a:extLst>
              <a:ext uri="{FF2B5EF4-FFF2-40B4-BE49-F238E27FC236}">
                <a16:creationId xmlns:a16="http://schemas.microsoft.com/office/drawing/2014/main" id="{91B6726A-0107-3C5B-845A-75922DEE3F02}"/>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5489AE69-B2C3-1737-9117-C619ABBE45EF}"/>
              </a:ext>
            </a:extLst>
          </p:cNvPr>
          <p:cNvPicPr>
            <a:picLocks noChangeAspect="1"/>
          </p:cNvPicPr>
          <p:nvPr/>
        </p:nvPicPr>
        <p:blipFill>
          <a:blip r:embed="rId3"/>
          <a:stretch>
            <a:fillRect/>
          </a:stretch>
        </p:blipFill>
        <p:spPr>
          <a:xfrm>
            <a:off x="3229898" y="2456777"/>
            <a:ext cx="8762410" cy="422424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76C794EC-E37A-70C3-8E5A-997C0D3147B4}"/>
              </a:ext>
            </a:extLst>
          </p:cNvPr>
          <p:cNvPicPr>
            <a:picLocks noChangeAspect="1"/>
          </p:cNvPicPr>
          <p:nvPr/>
        </p:nvPicPr>
        <p:blipFill>
          <a:blip r:embed="rId4"/>
          <a:stretch>
            <a:fillRect/>
          </a:stretch>
        </p:blipFill>
        <p:spPr>
          <a:xfrm>
            <a:off x="6961239" y="115127"/>
            <a:ext cx="5031068" cy="2200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2777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BA13D-4FA2-4659-ADC1-9BA2A1E05987}"/>
              </a:ext>
            </a:extLst>
          </p:cNvPr>
          <p:cNvSpPr>
            <a:spLocks noGrp="1"/>
          </p:cNvSpPr>
          <p:nvPr>
            <p:ph type="title"/>
          </p:nvPr>
        </p:nvSpPr>
        <p:spPr>
          <a:xfrm>
            <a:off x="199692" y="544143"/>
            <a:ext cx="3030203" cy="916465"/>
          </a:xfrm>
        </p:spPr>
        <p:txBody>
          <a:bodyPr>
            <a:normAutofit/>
          </a:bodyPr>
          <a:lstStyle/>
          <a:p>
            <a:r>
              <a:rPr lang="es-DO" sz="2400" dirty="0"/>
              <a:t>LUNES 19 DE MAYO 2025</a:t>
            </a:r>
          </a:p>
        </p:txBody>
      </p:sp>
      <p:sp>
        <p:nvSpPr>
          <p:cNvPr id="3" name="Marcador de contenido 2">
            <a:extLst>
              <a:ext uri="{FF2B5EF4-FFF2-40B4-BE49-F238E27FC236}">
                <a16:creationId xmlns:a16="http://schemas.microsoft.com/office/drawing/2014/main" id="{CF19E79D-A6CE-06E6-32FA-C4E8E20153CA}"/>
              </a:ext>
            </a:extLst>
          </p:cNvPr>
          <p:cNvSpPr>
            <a:spLocks noGrp="1"/>
          </p:cNvSpPr>
          <p:nvPr>
            <p:ph idx="1"/>
          </p:nvPr>
        </p:nvSpPr>
        <p:spPr>
          <a:xfrm>
            <a:off x="199693" y="1769806"/>
            <a:ext cx="3030204" cy="4544051"/>
          </a:xfrm>
        </p:spPr>
        <p:txBody>
          <a:bodyPr>
            <a:normAutofit fontScale="85000" lnSpcReduction="10000"/>
          </a:bodyPr>
          <a:lstStyle/>
          <a:p>
            <a:pPr marL="0" indent="0" algn="just">
              <a:buNone/>
            </a:pPr>
            <a:r>
              <a:rPr lang="es-DO" sz="1600" dirty="0"/>
              <a:t>La </a:t>
            </a:r>
            <a:r>
              <a:rPr lang="es-DO" sz="1600" b="1" dirty="0"/>
              <a:t>gobernadora Rafaela Javier Gomera</a:t>
            </a:r>
            <a:r>
              <a:rPr lang="es-DO" sz="1600" dirty="0"/>
              <a:t> utilizó un papel central en el reciente taller "Planificación Gubernamental y Ciclo del Presupuesto 2026" celebrado en Monte Plata. Liderando la iniciativa junto al senador Pedro Tineo, la gobernadora enfatizó la relevancia de este espacio para alinear las estrategias de planificación con el ciclo presupuestario, asegurando que las asignaciones de fondos respondan eficazmente a las necesidades de la provincia. Su participación activa, junto a la de funcionarios de diversas dependencias del gobierno central y autoridades municipales, resalta el compromiso de su administración con una gestión presupuestaria transparente y colaborativa, buscando un futuro más próspero y un crecimiento sostenible para Monte Plata.</a:t>
            </a:r>
          </a:p>
        </p:txBody>
      </p:sp>
      <p:pic>
        <p:nvPicPr>
          <p:cNvPr id="4" name="Imagen 3">
            <a:extLst>
              <a:ext uri="{FF2B5EF4-FFF2-40B4-BE49-F238E27FC236}">
                <a16:creationId xmlns:a16="http://schemas.microsoft.com/office/drawing/2014/main" id="{23C3C1D9-11FE-1AD7-6316-6D931750B96B}"/>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40F2C69E-6C51-EDEB-FF48-482C677BCAB8}"/>
              </a:ext>
            </a:extLst>
          </p:cNvPr>
          <p:cNvPicPr>
            <a:picLocks noChangeAspect="1"/>
          </p:cNvPicPr>
          <p:nvPr/>
        </p:nvPicPr>
        <p:blipFill>
          <a:blip r:embed="rId3"/>
          <a:stretch>
            <a:fillRect/>
          </a:stretch>
        </p:blipFill>
        <p:spPr>
          <a:xfrm>
            <a:off x="3229895" y="2329210"/>
            <a:ext cx="8762413" cy="441366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09FBDC7D-5F98-77CA-D950-F721BA445317}"/>
              </a:ext>
            </a:extLst>
          </p:cNvPr>
          <p:cNvPicPr>
            <a:picLocks noChangeAspect="1"/>
          </p:cNvPicPr>
          <p:nvPr/>
        </p:nvPicPr>
        <p:blipFill>
          <a:blip r:embed="rId4"/>
          <a:stretch>
            <a:fillRect/>
          </a:stretch>
        </p:blipFill>
        <p:spPr>
          <a:xfrm>
            <a:off x="6846679" y="0"/>
            <a:ext cx="2835047" cy="2329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E857968A-133E-DC29-E089-FE6EBC985F3A}"/>
              </a:ext>
            </a:extLst>
          </p:cNvPr>
          <p:cNvPicPr>
            <a:picLocks noChangeAspect="1"/>
          </p:cNvPicPr>
          <p:nvPr/>
        </p:nvPicPr>
        <p:blipFill>
          <a:blip r:embed="rId5"/>
          <a:stretch>
            <a:fillRect/>
          </a:stretch>
        </p:blipFill>
        <p:spPr>
          <a:xfrm>
            <a:off x="9681727" y="-14749"/>
            <a:ext cx="2310580" cy="2329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536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EEFCE-0347-D8C6-8871-8B8299E2ECAE}"/>
              </a:ext>
            </a:extLst>
          </p:cNvPr>
          <p:cNvSpPr>
            <a:spLocks noGrp="1"/>
          </p:cNvSpPr>
          <p:nvPr>
            <p:ph type="title"/>
          </p:nvPr>
        </p:nvSpPr>
        <p:spPr>
          <a:xfrm>
            <a:off x="184945" y="416576"/>
            <a:ext cx="2912217" cy="650994"/>
          </a:xfrm>
        </p:spPr>
        <p:txBody>
          <a:bodyPr>
            <a:normAutofit/>
          </a:bodyPr>
          <a:lstStyle/>
          <a:p>
            <a:pPr algn="ctr"/>
            <a:r>
              <a:rPr lang="es-DO" sz="2000" dirty="0"/>
              <a:t>MIERCOLES 21 DE MAYO 2025</a:t>
            </a:r>
          </a:p>
        </p:txBody>
      </p:sp>
      <p:sp>
        <p:nvSpPr>
          <p:cNvPr id="3" name="Marcador de contenido 2">
            <a:extLst>
              <a:ext uri="{FF2B5EF4-FFF2-40B4-BE49-F238E27FC236}">
                <a16:creationId xmlns:a16="http://schemas.microsoft.com/office/drawing/2014/main" id="{85614E04-5E7C-3133-6F6E-9168179C152D}"/>
              </a:ext>
            </a:extLst>
          </p:cNvPr>
          <p:cNvSpPr>
            <a:spLocks noGrp="1"/>
          </p:cNvSpPr>
          <p:nvPr>
            <p:ph idx="1"/>
          </p:nvPr>
        </p:nvSpPr>
        <p:spPr>
          <a:xfrm>
            <a:off x="184945" y="1067571"/>
            <a:ext cx="2912216" cy="4728545"/>
          </a:xfrm>
        </p:spPr>
        <p:txBody>
          <a:bodyPr>
            <a:normAutofit fontScale="70000" lnSpcReduction="20000"/>
          </a:bodyPr>
          <a:lstStyle/>
          <a:p>
            <a:pPr marL="0" indent="0" algn="just">
              <a:buNone/>
            </a:pPr>
            <a:r>
              <a:rPr lang="es-DO" dirty="0"/>
              <a:t>La gobernadora de Monte Plata, Rafaela Javier Gomera , tuvo una participación destacada en la multitudinaria rifa de electrodomésticos organizada por el Plan de Asistencia Social de la Presidencia (PASP) y la dirección provincial de Monte Plata, con motivo del Día de las Madres en Yamasá. El evento, que congregó a miles de madres de Yamasá, Peralvillo y el Distrito Municipal de los Botados, fue un éxito rotundo, y la gobernadora Javier Gomera expresó su entusiasmo y gratitud por la iniciativa. Durante su intervención, resaltó la importancia de reconocer el arduo trabajo de las madres , a quienes calificó como "el corazón de la sociedad". Asimismo, agradeció a Yadira Henríquez, directora general del PASP, y a Keyla Manzueta, directora provincial en Monte Plata , por su invaluable apoyo y por llevar esta celebración a la provincia, reafirmando el compromiso con el bienestar de las familias dominicanas.</a:t>
            </a:r>
          </a:p>
        </p:txBody>
      </p:sp>
      <p:pic>
        <p:nvPicPr>
          <p:cNvPr id="4" name="Imagen 3">
            <a:extLst>
              <a:ext uri="{FF2B5EF4-FFF2-40B4-BE49-F238E27FC236}">
                <a16:creationId xmlns:a16="http://schemas.microsoft.com/office/drawing/2014/main" id="{6C647B6D-9FBA-AEA4-5217-1A3E103498FE}"/>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F57F0450-1081-38BF-FE65-EEC4643AE0CA}"/>
              </a:ext>
            </a:extLst>
          </p:cNvPr>
          <p:cNvPicPr>
            <a:picLocks noChangeAspect="1"/>
          </p:cNvPicPr>
          <p:nvPr/>
        </p:nvPicPr>
        <p:blipFill>
          <a:blip r:embed="rId3"/>
          <a:stretch>
            <a:fillRect/>
          </a:stretch>
        </p:blipFill>
        <p:spPr>
          <a:xfrm>
            <a:off x="3097160" y="2014327"/>
            <a:ext cx="8909895" cy="4728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8661145B-A660-BF99-74C1-D908BF08F557}"/>
              </a:ext>
            </a:extLst>
          </p:cNvPr>
          <p:cNvPicPr>
            <a:picLocks noChangeAspect="1"/>
          </p:cNvPicPr>
          <p:nvPr/>
        </p:nvPicPr>
        <p:blipFill>
          <a:blip r:embed="rId4"/>
          <a:stretch>
            <a:fillRect/>
          </a:stretch>
        </p:blipFill>
        <p:spPr>
          <a:xfrm>
            <a:off x="6843252" y="109443"/>
            <a:ext cx="5163803" cy="1904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901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F760F-5252-CB8C-EEB9-67B3774C4174}"/>
              </a:ext>
            </a:extLst>
          </p:cNvPr>
          <p:cNvSpPr>
            <a:spLocks noGrp="1"/>
          </p:cNvSpPr>
          <p:nvPr>
            <p:ph type="title"/>
          </p:nvPr>
        </p:nvSpPr>
        <p:spPr>
          <a:xfrm>
            <a:off x="184946" y="381393"/>
            <a:ext cx="3059700" cy="1004955"/>
          </a:xfrm>
        </p:spPr>
        <p:txBody>
          <a:bodyPr>
            <a:normAutofit/>
          </a:bodyPr>
          <a:lstStyle/>
          <a:p>
            <a:pPr algn="ctr"/>
            <a:r>
              <a:rPr lang="es-DO" sz="2400" dirty="0"/>
              <a:t>JUEVES 22 DE MAYO 2025</a:t>
            </a:r>
          </a:p>
        </p:txBody>
      </p:sp>
      <p:sp>
        <p:nvSpPr>
          <p:cNvPr id="3" name="Marcador de contenido 2">
            <a:extLst>
              <a:ext uri="{FF2B5EF4-FFF2-40B4-BE49-F238E27FC236}">
                <a16:creationId xmlns:a16="http://schemas.microsoft.com/office/drawing/2014/main" id="{538102E4-22C8-8293-F43C-06046FD6308D}"/>
              </a:ext>
            </a:extLst>
          </p:cNvPr>
          <p:cNvSpPr>
            <a:spLocks noGrp="1"/>
          </p:cNvSpPr>
          <p:nvPr>
            <p:ph idx="1"/>
          </p:nvPr>
        </p:nvSpPr>
        <p:spPr>
          <a:xfrm>
            <a:off x="184945" y="1548581"/>
            <a:ext cx="3472655" cy="4928026"/>
          </a:xfrm>
        </p:spPr>
        <p:txBody>
          <a:bodyPr>
            <a:normAutofit fontScale="77500" lnSpcReduction="20000"/>
          </a:bodyPr>
          <a:lstStyle/>
          <a:p>
            <a:pPr marL="0" indent="0" algn="just">
              <a:buNone/>
            </a:pPr>
            <a:r>
              <a:rPr lang="es-DO" dirty="0"/>
              <a:t>La gobernadora provincial de Monte Plata, </a:t>
            </a:r>
            <a:r>
              <a:rPr lang="es-DO" b="1" dirty="0"/>
              <a:t>Rafaela Javier Gomera</a:t>
            </a:r>
            <a:r>
              <a:rPr lang="es-DO" dirty="0"/>
              <a:t> , realizó una supervisión detallada de los trabajos de asfaltado en la importante Carretera Bayaguana-El Puerto. Esta visita resalta el compromiso del gobierno con la mejora de la infraestructura vial en la región, una vía clave para la conectividad y el desarrollo económico. Los avances en la obra son notables y se espera que la rehabilitación de esta carretera beneficie a millas de residentes y productores locales al facilitar el transporte y dinamizar el comercio, el turismo y la calidad de vida en la provincia. La gobernadora Javier enfatizó que "Es una prioridad para nuestra gestión garantizar que los ciudadanos de Monte Plata tengan acceso a infraestructuras dignas y funcionales".</a:t>
            </a:r>
          </a:p>
        </p:txBody>
      </p:sp>
      <p:pic>
        <p:nvPicPr>
          <p:cNvPr id="4" name="Imagen 3">
            <a:extLst>
              <a:ext uri="{FF2B5EF4-FFF2-40B4-BE49-F238E27FC236}">
                <a16:creationId xmlns:a16="http://schemas.microsoft.com/office/drawing/2014/main" id="{D2EE16D0-A551-B0B3-046D-23985E76FAD9}"/>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EC7FBC8A-B0CC-2E66-ACD1-A4D7E221295D}"/>
              </a:ext>
            </a:extLst>
          </p:cNvPr>
          <p:cNvPicPr>
            <a:picLocks noChangeAspect="1"/>
          </p:cNvPicPr>
          <p:nvPr/>
        </p:nvPicPr>
        <p:blipFill>
          <a:blip r:embed="rId3"/>
          <a:stretch>
            <a:fillRect/>
          </a:stretch>
        </p:blipFill>
        <p:spPr>
          <a:xfrm>
            <a:off x="3657600" y="2020012"/>
            <a:ext cx="5117690" cy="472286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DA230BD-D2B6-E81D-56D4-DAA3542A8537}"/>
              </a:ext>
            </a:extLst>
          </p:cNvPr>
          <p:cNvPicPr>
            <a:picLocks noChangeAspect="1"/>
          </p:cNvPicPr>
          <p:nvPr/>
        </p:nvPicPr>
        <p:blipFill>
          <a:blip r:embed="rId4"/>
          <a:stretch>
            <a:fillRect/>
          </a:stretch>
        </p:blipFill>
        <p:spPr>
          <a:xfrm>
            <a:off x="6934316" y="0"/>
            <a:ext cx="5257684" cy="2020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1B4431AF-6AF9-96E5-33E5-93EC0A19EEE5}"/>
              </a:ext>
            </a:extLst>
          </p:cNvPr>
          <p:cNvPicPr>
            <a:picLocks noChangeAspect="1"/>
          </p:cNvPicPr>
          <p:nvPr/>
        </p:nvPicPr>
        <p:blipFill>
          <a:blip r:embed="rId5"/>
          <a:stretch>
            <a:fillRect/>
          </a:stretch>
        </p:blipFill>
        <p:spPr>
          <a:xfrm>
            <a:off x="8927691" y="2020012"/>
            <a:ext cx="3264310" cy="4722860"/>
          </a:xfrm>
          <a:prstGeom prst="rect">
            <a:avLst/>
          </a:prstGeom>
        </p:spPr>
      </p:pic>
    </p:spTree>
    <p:extLst>
      <p:ext uri="{BB962C8B-B14F-4D97-AF65-F5344CB8AC3E}">
        <p14:creationId xmlns:p14="http://schemas.microsoft.com/office/powerpoint/2010/main" val="274655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3C845-6A2B-3C1B-A3FD-2C5B64AD0022}"/>
              </a:ext>
            </a:extLst>
          </p:cNvPr>
          <p:cNvSpPr>
            <a:spLocks noGrp="1"/>
          </p:cNvSpPr>
          <p:nvPr>
            <p:ph type="title"/>
          </p:nvPr>
        </p:nvSpPr>
        <p:spPr>
          <a:xfrm>
            <a:off x="229190" y="286561"/>
            <a:ext cx="3531648" cy="798478"/>
          </a:xfrm>
        </p:spPr>
        <p:txBody>
          <a:bodyPr>
            <a:normAutofit/>
          </a:bodyPr>
          <a:lstStyle/>
          <a:p>
            <a:pPr algn="ctr"/>
            <a:r>
              <a:rPr lang="es-DO" sz="2400" dirty="0"/>
              <a:t>Jueves 22 de mayo 2025</a:t>
            </a:r>
          </a:p>
        </p:txBody>
      </p:sp>
      <p:sp>
        <p:nvSpPr>
          <p:cNvPr id="3" name="Marcador de contenido 2">
            <a:extLst>
              <a:ext uri="{FF2B5EF4-FFF2-40B4-BE49-F238E27FC236}">
                <a16:creationId xmlns:a16="http://schemas.microsoft.com/office/drawing/2014/main" id="{2F97F7B6-4BE8-63E5-BD5E-92060D67DAE8}"/>
              </a:ext>
            </a:extLst>
          </p:cNvPr>
          <p:cNvSpPr>
            <a:spLocks noGrp="1"/>
          </p:cNvSpPr>
          <p:nvPr>
            <p:ph idx="1"/>
          </p:nvPr>
        </p:nvSpPr>
        <p:spPr>
          <a:xfrm>
            <a:off x="229189" y="1085039"/>
            <a:ext cx="3531649" cy="5286263"/>
          </a:xfrm>
        </p:spPr>
        <p:txBody>
          <a:bodyPr>
            <a:normAutofit fontScale="92500" lnSpcReduction="10000"/>
          </a:bodyPr>
          <a:lstStyle/>
          <a:p>
            <a:pPr marL="0" indent="0" algn="just">
              <a:buNone/>
            </a:pPr>
            <a:r>
              <a:rPr lang="es-DO" sz="1600" dirty="0"/>
              <a:t>La gobernadora de Monte Plata, </a:t>
            </a:r>
            <a:r>
              <a:rPr lang="es-DO" sz="1600" b="1" dirty="0"/>
              <a:t>Rafaela Javier Gomera</a:t>
            </a:r>
            <a:r>
              <a:rPr lang="es-DO" sz="1600" dirty="0"/>
              <a:t> , interpretó un papel crucial en un evento transformador para 90 familias de Bayaguana, quienes finalmente recibieron sus títulos de propiedad. Su distinguida presencia en la jornada de firmas, junto a otros funcionarios provinciales y líderes comunitarios, resaltó la importancia de esta iniciativa del Ministerio de Vivienda y Edificaciones (MIVED). Después de más de una década de espera, la entrega gratuita de estos títulos en el proyecto Invi Cristo Rey (Las 100 Casitas) no solo brindó seguridad jurídica y estabilidad a estos hogares, sino que también materializó un sueño largamente anhelado, evidenciando el compromiso del gobierno con el derecho a la propiedad de los ciudadanos. La gratitud de los beneficiarios fue palpable, y la gobernadora Javier Gomera fue expresamente reconocida por sus incansables esfuerzos en la consecución de este logro.</a:t>
            </a:r>
          </a:p>
          <a:p>
            <a:pPr marL="0" indent="0" algn="just">
              <a:buNone/>
            </a:pPr>
            <a:endParaRPr lang="es-DO" sz="1600" dirty="0"/>
          </a:p>
        </p:txBody>
      </p:sp>
      <p:pic>
        <p:nvPicPr>
          <p:cNvPr id="4" name="Imagen 3">
            <a:extLst>
              <a:ext uri="{FF2B5EF4-FFF2-40B4-BE49-F238E27FC236}">
                <a16:creationId xmlns:a16="http://schemas.microsoft.com/office/drawing/2014/main" id="{778558FE-04DF-4E75-6ED4-506C62D08B7B}"/>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7A828DE8-9E9E-8292-2201-054CDE1C6A6E}"/>
              </a:ext>
            </a:extLst>
          </p:cNvPr>
          <p:cNvPicPr>
            <a:picLocks noChangeAspect="1"/>
          </p:cNvPicPr>
          <p:nvPr/>
        </p:nvPicPr>
        <p:blipFill>
          <a:blip r:embed="rId3"/>
          <a:stretch>
            <a:fillRect/>
          </a:stretch>
        </p:blipFill>
        <p:spPr>
          <a:xfrm>
            <a:off x="3760838" y="2020012"/>
            <a:ext cx="8318091" cy="472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4E449098-C5C5-7EC0-F808-BBCD3587B05E}"/>
              </a:ext>
            </a:extLst>
          </p:cNvPr>
          <p:cNvPicPr>
            <a:picLocks noChangeAspect="1"/>
          </p:cNvPicPr>
          <p:nvPr/>
        </p:nvPicPr>
        <p:blipFill>
          <a:blip r:embed="rId4"/>
          <a:stretch>
            <a:fillRect/>
          </a:stretch>
        </p:blipFill>
        <p:spPr>
          <a:xfrm>
            <a:off x="6799006" y="173863"/>
            <a:ext cx="5279923" cy="17874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AF34AE10-6366-4FF8-C3B6-28880072580F}"/>
              </a:ext>
            </a:extLst>
          </p:cNvPr>
          <p:cNvPicPr>
            <a:picLocks noChangeAspect="1"/>
          </p:cNvPicPr>
          <p:nvPr/>
        </p:nvPicPr>
        <p:blipFill>
          <a:blip r:embed="rId5"/>
          <a:stretch>
            <a:fillRect/>
          </a:stretch>
        </p:blipFill>
        <p:spPr>
          <a:xfrm flipH="1">
            <a:off x="3875949" y="4498259"/>
            <a:ext cx="8086862" cy="2185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0992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BFD54-8E5D-E6A3-B4E2-FB663748DD0C}"/>
              </a:ext>
            </a:extLst>
          </p:cNvPr>
          <p:cNvSpPr>
            <a:spLocks noGrp="1"/>
          </p:cNvSpPr>
          <p:nvPr>
            <p:ph type="title"/>
          </p:nvPr>
        </p:nvSpPr>
        <p:spPr>
          <a:xfrm>
            <a:off x="299540" y="372331"/>
            <a:ext cx="3122086" cy="695239"/>
          </a:xfrm>
        </p:spPr>
        <p:txBody>
          <a:bodyPr>
            <a:normAutofit/>
          </a:bodyPr>
          <a:lstStyle/>
          <a:p>
            <a:pPr algn="ctr"/>
            <a:r>
              <a:rPr lang="es-DO" sz="2000" dirty="0"/>
              <a:t>Viernes 23 de mayo 2025</a:t>
            </a:r>
          </a:p>
        </p:txBody>
      </p:sp>
      <p:sp>
        <p:nvSpPr>
          <p:cNvPr id="3" name="Marcador de contenido 2">
            <a:extLst>
              <a:ext uri="{FF2B5EF4-FFF2-40B4-BE49-F238E27FC236}">
                <a16:creationId xmlns:a16="http://schemas.microsoft.com/office/drawing/2014/main" id="{E5098351-002D-568C-85DD-C85D65E77200}"/>
              </a:ext>
            </a:extLst>
          </p:cNvPr>
          <p:cNvSpPr>
            <a:spLocks noGrp="1"/>
          </p:cNvSpPr>
          <p:nvPr>
            <p:ph idx="1"/>
          </p:nvPr>
        </p:nvSpPr>
        <p:spPr>
          <a:xfrm>
            <a:off x="299540" y="1401095"/>
            <a:ext cx="3280926" cy="5084573"/>
          </a:xfrm>
        </p:spPr>
        <p:txBody>
          <a:bodyPr>
            <a:normAutofit fontScale="85000" lnSpcReduction="20000"/>
          </a:bodyPr>
          <a:lstStyle/>
          <a:p>
            <a:pPr marL="0" indent="0" algn="just">
              <a:buNone/>
            </a:pPr>
            <a:r>
              <a:rPr lang="es-DO" dirty="0"/>
              <a:t>La gobernadora </a:t>
            </a:r>
            <a:r>
              <a:rPr lang="es-DO" b="1" dirty="0"/>
              <a:t>Rafaela Javier Gomera</a:t>
            </a:r>
            <a:r>
              <a:rPr lang="es-DO" dirty="0"/>
              <a:t> y el viceministro de Interior y Policía, </a:t>
            </a:r>
            <a:r>
              <a:rPr lang="es-DO" b="1" dirty="0"/>
              <a:t>Edwin Félix</a:t>
            </a:r>
            <a:r>
              <a:rPr lang="es-DO" dirty="0"/>
              <a:t> , desempeñaron roles centrales en la Mesa de Seguridad, Ciudadanía y Género celebrada el 23 de mayo de 2025 en Bayaguana. Su presencia subraya el firme compromiso del gobierno central y las autoridades provinciales para fortalecer la seguridad ciudadana y fomentar la participación comunitaria. Ambos líderes destacaron la importancia de estas mesas de trabajo como plataformas esenciales para el diálogo directo entre funcionarios y ciudadanos, permitiendo la identificación de problemas de seguridad y la formulación de soluciones colaborativas que responden a las necesidades reales de la comunidad.</a:t>
            </a:r>
          </a:p>
        </p:txBody>
      </p:sp>
      <p:pic>
        <p:nvPicPr>
          <p:cNvPr id="4" name="Imagen 3">
            <a:extLst>
              <a:ext uri="{FF2B5EF4-FFF2-40B4-BE49-F238E27FC236}">
                <a16:creationId xmlns:a16="http://schemas.microsoft.com/office/drawing/2014/main" id="{317AABE0-4D13-6EF5-2CD0-F921D2315DD8}"/>
              </a:ext>
            </a:extLst>
          </p:cNvPr>
          <p:cNvPicPr>
            <a:picLocks noChangeAspect="1"/>
          </p:cNvPicPr>
          <p:nvPr/>
        </p:nvPicPr>
        <p:blipFill>
          <a:blip r:embed="rId2"/>
          <a:stretch>
            <a:fillRect/>
          </a:stretch>
        </p:blipFill>
        <p:spPr>
          <a:xfrm>
            <a:off x="4746640" y="115128"/>
            <a:ext cx="1904884" cy="1904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7C7632D9-6AA3-82A8-BE2E-1EA10CE7C42F}"/>
              </a:ext>
            </a:extLst>
          </p:cNvPr>
          <p:cNvPicPr>
            <a:picLocks noChangeAspect="1"/>
          </p:cNvPicPr>
          <p:nvPr/>
        </p:nvPicPr>
        <p:blipFill>
          <a:blip r:embed="rId3"/>
          <a:stretch>
            <a:fillRect/>
          </a:stretch>
        </p:blipFill>
        <p:spPr>
          <a:xfrm>
            <a:off x="3580466" y="2020012"/>
            <a:ext cx="5475044" cy="472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B466DC6D-5C04-F166-1EF4-330F0BA693A6}"/>
              </a:ext>
            </a:extLst>
          </p:cNvPr>
          <p:cNvPicPr>
            <a:picLocks noChangeAspect="1"/>
          </p:cNvPicPr>
          <p:nvPr/>
        </p:nvPicPr>
        <p:blipFill>
          <a:blip r:embed="rId4"/>
          <a:stretch>
            <a:fillRect/>
          </a:stretch>
        </p:blipFill>
        <p:spPr>
          <a:xfrm>
            <a:off x="6855681" y="115128"/>
            <a:ext cx="5223247" cy="1904884"/>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44D1DF4E-7ABD-8F95-7C91-396D2E130B16}"/>
              </a:ext>
            </a:extLst>
          </p:cNvPr>
          <p:cNvPicPr>
            <a:picLocks noChangeAspect="1"/>
          </p:cNvPicPr>
          <p:nvPr/>
        </p:nvPicPr>
        <p:blipFill>
          <a:blip r:embed="rId5"/>
          <a:stretch>
            <a:fillRect/>
          </a:stretch>
        </p:blipFill>
        <p:spPr>
          <a:xfrm flipH="1">
            <a:off x="9055510" y="2020012"/>
            <a:ext cx="3136490" cy="472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24963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TM03090434[[fn=Letras en madera]]</Template>
  <TotalTime>295</TotalTime>
  <Words>2203</Words>
  <Application>Microsoft Office PowerPoint</Application>
  <PresentationFormat>Panorámica</PresentationFormat>
  <Paragraphs>51</Paragraphs>
  <Slides>17</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17</vt:i4>
      </vt:variant>
    </vt:vector>
  </HeadingPairs>
  <TitlesOfParts>
    <vt:vector size="30" baseType="lpstr">
      <vt:lpstr>Arial</vt:lpstr>
      <vt:lpstr>Bahnschrift Condensed</vt:lpstr>
      <vt:lpstr>Bell MT</vt:lpstr>
      <vt:lpstr>Century Gothic</vt:lpstr>
      <vt:lpstr>Georgia</vt:lpstr>
      <vt:lpstr>Impact</vt:lpstr>
      <vt:lpstr>Myanmar Text</vt:lpstr>
      <vt:lpstr>Pristina</vt:lpstr>
      <vt:lpstr>Rockwell</vt:lpstr>
      <vt:lpstr>Rockwell Condensed</vt:lpstr>
      <vt:lpstr>Tw Cen MT</vt:lpstr>
      <vt:lpstr>Wingdings</vt:lpstr>
      <vt:lpstr>Letras en madera</vt:lpstr>
      <vt:lpstr>Resumen mayo 2025 gobernación provincial de monte plata departamento de prensa y relaciones publicas </vt:lpstr>
      <vt:lpstr>GOBERNACION CIVIL PROVINCIAL DE MONTE PLATA</vt:lpstr>
      <vt:lpstr>Viernes 2 de mayo 2025</vt:lpstr>
      <vt:lpstr>Martes 13 de mayo 2025</vt:lpstr>
      <vt:lpstr>LUNES 19 DE MAYO 2025</vt:lpstr>
      <vt:lpstr>MIERCOLES 21 DE MAYO 2025</vt:lpstr>
      <vt:lpstr>JUEVES 22 DE MAYO 2025</vt:lpstr>
      <vt:lpstr>Jueves 22 de mayo 2025</vt:lpstr>
      <vt:lpstr>Viernes 23 de mayo 2025</vt:lpstr>
      <vt:lpstr>Viernes 23 de mayo 2025</vt:lpstr>
      <vt:lpstr>MARTES 27 DE MAYO 2025</vt:lpstr>
      <vt:lpstr>Jueves 29 de mayo 2025</vt:lpstr>
      <vt:lpstr>JUEVES 29 DE MAYO 2025</vt:lpstr>
      <vt:lpstr>Viernes 30 de mayo 2025</vt:lpstr>
      <vt:lpstr>CONCLUSION DEL INFORME MAYO 2025</vt:lpstr>
      <vt:lpstr>DEPARTAMENTO DE PRENSA Y RELACIONES PUBLICAS  GOBERNACIÓN MONTE PLATA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LIC. EDDY RECIO</dc:creator>
  <cp:lastModifiedBy>Gobernación Provincial Monte Plata</cp:lastModifiedBy>
  <cp:revision>16</cp:revision>
  <dcterms:created xsi:type="dcterms:W3CDTF">2025-06-03T01:11:54Z</dcterms:created>
  <dcterms:modified xsi:type="dcterms:W3CDTF">2025-06-09T15:54:00Z</dcterms:modified>
</cp:coreProperties>
</file>