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56" r:id="rId2"/>
    <p:sldId id="271" r:id="rId3"/>
    <p:sldId id="257" r:id="rId4"/>
    <p:sldId id="261" r:id="rId5"/>
    <p:sldId id="258" r:id="rId6"/>
    <p:sldId id="259" r:id="rId7"/>
    <p:sldId id="262" r:id="rId8"/>
    <p:sldId id="263" r:id="rId9"/>
    <p:sldId id="264" r:id="rId10"/>
    <p:sldId id="265" r:id="rId11"/>
    <p:sldId id="266" r:id="rId12"/>
    <p:sldId id="268"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06" autoAdjust="0"/>
  </p:normalViewPr>
  <p:slideViewPr>
    <p:cSldViewPr snapToGrid="0">
      <p:cViewPr varScale="1">
        <p:scale>
          <a:sx n="65" d="100"/>
          <a:sy n="65" d="100"/>
        </p:scale>
        <p:origin x="66" y="-1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09923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44802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154905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96629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7DE6118-2437-4B30-8E3C-4D2BE6020583}" type="datetimeFigureOut">
              <a:rPr lang="en-US" smtClean="0"/>
              <a:pPr/>
              <a:t>7/15/2025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311157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7870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219201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24583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7/15/2025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‹Nº›</a:t>
            </a:fld>
            <a:endParaRPr lang="en-US" dirty="0"/>
          </a:p>
        </p:txBody>
      </p:sp>
    </p:spTree>
    <p:extLst>
      <p:ext uri="{BB962C8B-B14F-4D97-AF65-F5344CB8AC3E}">
        <p14:creationId xmlns:p14="http://schemas.microsoft.com/office/powerpoint/2010/main" val="117453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DE6118-2437-4B30-8E3C-4D2BE6020583}" type="datetimeFigureOut">
              <a:rPr lang="en-US" smtClean="0"/>
              <a:pPr/>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112659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7DE6118-2437-4B30-8E3C-4D2BE6020583}" type="datetimeFigureOut">
              <a:rPr lang="en-US" smtClean="0"/>
              <a:pPr/>
              <a:t>7/15/2025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3113138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7/15/2025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‹Nº›</a:t>
            </a:fld>
            <a:endParaRPr lang="en-US" dirty="0"/>
          </a:p>
        </p:txBody>
      </p:sp>
    </p:spTree>
    <p:extLst>
      <p:ext uri="{BB962C8B-B14F-4D97-AF65-F5344CB8AC3E}">
        <p14:creationId xmlns:p14="http://schemas.microsoft.com/office/powerpoint/2010/main" val="30960564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acebook.com/gobernaciondemontepla" TargetMode="External"/><Relationship Id="rId2" Type="http://schemas.openxmlformats.org/officeDocument/2006/relationships/hyperlink" Target="https://gobernacionmonteplata.gob.do/" TargetMode="External"/><Relationship Id="rId1" Type="http://schemas.openxmlformats.org/officeDocument/2006/relationships/slideLayout" Target="../slideLayouts/slideLayout2.xml"/><Relationship Id="rId4" Type="http://schemas.openxmlformats.org/officeDocument/2006/relationships/hyperlink" Target="https://www.tiktok.com/@gobernacion20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429BB4-4CC7-52D0-634B-597CA3F54D73}"/>
              </a:ext>
            </a:extLst>
          </p:cNvPr>
          <p:cNvSpPr>
            <a:spLocks noGrp="1"/>
          </p:cNvSpPr>
          <p:nvPr>
            <p:ph type="ctrTitle"/>
          </p:nvPr>
        </p:nvSpPr>
        <p:spPr>
          <a:xfrm>
            <a:off x="1915128" y="1788454"/>
            <a:ext cx="8361229" cy="1113267"/>
          </a:xfrm>
        </p:spPr>
        <p:txBody>
          <a:bodyPr/>
          <a:lstStyle/>
          <a:p>
            <a:r>
              <a:rPr lang="es-ES" sz="3600" dirty="0"/>
              <a:t>RESUMEN JUNIO2025 DE LA GOBERNACION  CIVIL DE MONTE PLATA</a:t>
            </a:r>
          </a:p>
        </p:txBody>
      </p:sp>
      <p:sp>
        <p:nvSpPr>
          <p:cNvPr id="3" name="Subtítulo 2">
            <a:extLst>
              <a:ext uri="{FF2B5EF4-FFF2-40B4-BE49-F238E27FC236}">
                <a16:creationId xmlns:a16="http://schemas.microsoft.com/office/drawing/2014/main" id="{324BE6D1-6C22-D25F-CF64-43F7E862B67E}"/>
              </a:ext>
            </a:extLst>
          </p:cNvPr>
          <p:cNvSpPr>
            <a:spLocks noGrp="1"/>
          </p:cNvSpPr>
          <p:nvPr>
            <p:ph type="subTitle" idx="1"/>
          </p:nvPr>
        </p:nvSpPr>
        <p:spPr>
          <a:xfrm>
            <a:off x="2679905" y="4526427"/>
            <a:ext cx="6831673" cy="1086237"/>
          </a:xfrm>
        </p:spPr>
        <p:txBody>
          <a:bodyPr>
            <a:normAutofit fontScale="92500" lnSpcReduction="20000"/>
          </a:bodyPr>
          <a:lstStyle/>
          <a:p>
            <a:r>
              <a:rPr lang="es-ES" sz="5200" b="1" u="sng" dirty="0">
                <a:solidFill>
                  <a:srgbClr val="0070C0"/>
                </a:solidFill>
                <a:effectLst>
                  <a:outerShdw blurRad="38100" dist="38100" dir="2700000" algn="tl">
                    <a:srgbClr val="000000">
                      <a:alpha val="43137"/>
                    </a:srgbClr>
                  </a:outerShdw>
                </a:effectLst>
                <a:latin typeface="Freestyle Script" panose="030804020302050B0404" pitchFamily="66" charset="0"/>
              </a:rPr>
              <a:t>DRA. RAFAELA JAVIER GOMERA</a:t>
            </a:r>
          </a:p>
          <a:p>
            <a:r>
              <a:rPr lang="es-ES" sz="2600" b="1" dirty="0">
                <a:solidFill>
                  <a:srgbClr val="0070C0"/>
                </a:solidFill>
                <a:latin typeface="Freestyle Script" panose="030804020302050B0404" pitchFamily="66" charset="0"/>
              </a:rPr>
              <a:t>GOBERNADORA CIVIL PROVINCIAL DE MONTE PLATA</a:t>
            </a:r>
          </a:p>
        </p:txBody>
      </p:sp>
      <p:pic>
        <p:nvPicPr>
          <p:cNvPr id="5" name="Imagen 4">
            <a:extLst>
              <a:ext uri="{FF2B5EF4-FFF2-40B4-BE49-F238E27FC236}">
                <a16:creationId xmlns:a16="http://schemas.microsoft.com/office/drawing/2014/main" id="{826E8096-0A5F-8F82-E334-CD3CFD924747}"/>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4" name="Imagen 3">
            <a:extLst>
              <a:ext uri="{FF2B5EF4-FFF2-40B4-BE49-F238E27FC236}">
                <a16:creationId xmlns:a16="http://schemas.microsoft.com/office/drawing/2014/main" id="{7A1466A2-68A4-2DF4-6B89-E75153A328B9}"/>
              </a:ext>
            </a:extLst>
          </p:cNvPr>
          <p:cNvPicPr>
            <a:picLocks noChangeAspect="1"/>
          </p:cNvPicPr>
          <p:nvPr/>
        </p:nvPicPr>
        <p:blipFill>
          <a:blip r:embed="rId3"/>
          <a:stretch>
            <a:fillRect/>
          </a:stretch>
        </p:blipFill>
        <p:spPr>
          <a:xfrm flipH="1">
            <a:off x="4474464" y="2822399"/>
            <a:ext cx="2901696" cy="1704028"/>
          </a:xfrm>
          <a:prstGeom prst="ellipse">
            <a:avLst/>
          </a:prstGeom>
          <a:ln>
            <a:noFill/>
          </a:ln>
          <a:effectLst>
            <a:softEdge rad="112500"/>
          </a:effectLst>
        </p:spPr>
      </p:pic>
    </p:spTree>
    <p:extLst>
      <p:ext uri="{BB962C8B-B14F-4D97-AF65-F5344CB8AC3E}">
        <p14:creationId xmlns:p14="http://schemas.microsoft.com/office/powerpoint/2010/main" val="258991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6C8F-EEE4-761D-5F7D-2E9527F70590}"/>
              </a:ext>
            </a:extLst>
          </p:cNvPr>
          <p:cNvSpPr>
            <a:spLocks noGrp="1"/>
          </p:cNvSpPr>
          <p:nvPr>
            <p:ph type="title"/>
          </p:nvPr>
        </p:nvSpPr>
        <p:spPr>
          <a:xfrm>
            <a:off x="928688" y="342900"/>
            <a:ext cx="3629025" cy="785813"/>
          </a:xfrm>
        </p:spPr>
        <p:txBody>
          <a:bodyPr>
            <a:noAutofit/>
          </a:bodyPr>
          <a:lstStyle/>
          <a:p>
            <a:pPr algn="ctr"/>
            <a:r>
              <a:rPr lang="es-ES" sz="2400" b="1" dirty="0"/>
              <a:t>MIERCOLES 25 DE JUNIO 2025</a:t>
            </a:r>
          </a:p>
        </p:txBody>
      </p:sp>
      <p:sp>
        <p:nvSpPr>
          <p:cNvPr id="3" name="Marcador de contenido 2">
            <a:extLst>
              <a:ext uri="{FF2B5EF4-FFF2-40B4-BE49-F238E27FC236}">
                <a16:creationId xmlns:a16="http://schemas.microsoft.com/office/drawing/2014/main" id="{77B2CB63-7C6D-43D4-9416-D2F14F95185E}"/>
              </a:ext>
            </a:extLst>
          </p:cNvPr>
          <p:cNvSpPr>
            <a:spLocks noGrp="1"/>
          </p:cNvSpPr>
          <p:nvPr>
            <p:ph idx="1"/>
          </p:nvPr>
        </p:nvSpPr>
        <p:spPr>
          <a:xfrm>
            <a:off x="928688" y="1757363"/>
            <a:ext cx="3871912" cy="4900611"/>
          </a:xfrm>
        </p:spPr>
        <p:txBody>
          <a:bodyPr>
            <a:normAutofit lnSpcReduction="10000"/>
          </a:bodyPr>
          <a:lstStyle/>
          <a:p>
            <a:pPr marL="0" indent="0" algn="just">
              <a:buNone/>
            </a:pPr>
            <a:r>
              <a:rPr lang="es-ES" sz="1800" dirty="0"/>
              <a:t>La Gobernación de Monte Plata, bajo las directrices de la gobernadora Rafaela Javier, demostró un firme respaldo a la formación familiar al participar en la reciente graduación de las Escuelas de Madres y Padres. Este apoyo subraya el compromiso de la gobernadora con el fortalecimiento de la estructura familiar y el desarrollo educativo en la provincia. La presencia de Saturnino Pérez, asistente administrativo, en representación de la gobernadora, enfatizó la importancia que la administración provincial otorga a estas iniciativas, reconociendo el impacto positivo que tienen en la comunidad al dotar a los padres de herramientas esenciales para la crianza y el acompañamiento educativo de sus hijos.</a:t>
            </a:r>
          </a:p>
        </p:txBody>
      </p:sp>
      <p:pic>
        <p:nvPicPr>
          <p:cNvPr id="4" name="Imagen 3">
            <a:extLst>
              <a:ext uri="{FF2B5EF4-FFF2-40B4-BE49-F238E27FC236}">
                <a16:creationId xmlns:a16="http://schemas.microsoft.com/office/drawing/2014/main" id="{86D71311-8853-3469-A46E-81E3BD732040}"/>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3731B1D3-D42C-9D6C-75FE-C964C8CC58D8}"/>
              </a:ext>
            </a:extLst>
          </p:cNvPr>
          <p:cNvPicPr>
            <a:picLocks noChangeAspect="1"/>
          </p:cNvPicPr>
          <p:nvPr/>
        </p:nvPicPr>
        <p:blipFill>
          <a:blip r:embed="rId3"/>
          <a:stretch>
            <a:fillRect/>
          </a:stretch>
        </p:blipFill>
        <p:spPr>
          <a:xfrm>
            <a:off x="4800600" y="1757362"/>
            <a:ext cx="7391400" cy="5100637"/>
          </a:xfrm>
          <a:prstGeom prst="rect">
            <a:avLst/>
          </a:prstGeom>
        </p:spPr>
      </p:pic>
      <p:pic>
        <p:nvPicPr>
          <p:cNvPr id="14" name="Imagen 13">
            <a:extLst>
              <a:ext uri="{FF2B5EF4-FFF2-40B4-BE49-F238E27FC236}">
                <a16:creationId xmlns:a16="http://schemas.microsoft.com/office/drawing/2014/main" id="{018915DF-5E0C-2CE7-0ACC-98C311456879}"/>
              </a:ext>
            </a:extLst>
          </p:cNvPr>
          <p:cNvPicPr>
            <a:picLocks noChangeAspect="1"/>
          </p:cNvPicPr>
          <p:nvPr/>
        </p:nvPicPr>
        <p:blipFill>
          <a:blip r:embed="rId4"/>
          <a:stretch>
            <a:fillRect/>
          </a:stretch>
        </p:blipFill>
        <p:spPr>
          <a:xfrm>
            <a:off x="4800600" y="4943475"/>
            <a:ext cx="7391400" cy="1914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23626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6DC0E7-02A9-9A79-6CA6-599EC30BB698}"/>
              </a:ext>
            </a:extLst>
          </p:cNvPr>
          <p:cNvSpPr>
            <a:spLocks noGrp="1"/>
          </p:cNvSpPr>
          <p:nvPr>
            <p:ph type="title"/>
          </p:nvPr>
        </p:nvSpPr>
        <p:spPr>
          <a:xfrm>
            <a:off x="942975" y="428625"/>
            <a:ext cx="3571875" cy="971550"/>
          </a:xfrm>
        </p:spPr>
        <p:txBody>
          <a:bodyPr>
            <a:noAutofit/>
          </a:bodyPr>
          <a:lstStyle/>
          <a:p>
            <a:pPr algn="ctr"/>
            <a:r>
              <a:rPr lang="es-ES" sz="2800" b="1" dirty="0"/>
              <a:t>MIERCOLES 25 DE JUNIO 2025</a:t>
            </a:r>
          </a:p>
        </p:txBody>
      </p:sp>
      <p:sp>
        <p:nvSpPr>
          <p:cNvPr id="3" name="Marcador de contenido 2">
            <a:extLst>
              <a:ext uri="{FF2B5EF4-FFF2-40B4-BE49-F238E27FC236}">
                <a16:creationId xmlns:a16="http://schemas.microsoft.com/office/drawing/2014/main" id="{698943F7-57C6-A34F-C6C6-A5428F947696}"/>
              </a:ext>
            </a:extLst>
          </p:cNvPr>
          <p:cNvSpPr>
            <a:spLocks noGrp="1"/>
          </p:cNvSpPr>
          <p:nvPr>
            <p:ph idx="1"/>
          </p:nvPr>
        </p:nvSpPr>
        <p:spPr>
          <a:xfrm>
            <a:off x="942975" y="1957386"/>
            <a:ext cx="3771642" cy="4729163"/>
          </a:xfrm>
        </p:spPr>
        <p:txBody>
          <a:bodyPr>
            <a:normAutofit fontScale="62500" lnSpcReduction="20000"/>
          </a:bodyPr>
          <a:lstStyle/>
          <a:p>
            <a:pPr marL="0" indent="0" algn="just">
              <a:buNone/>
            </a:pPr>
            <a:r>
              <a:rPr lang="es-ES" dirty="0"/>
              <a:t>La gobernadora Rafaela Javier Gomera tuvo un rol central en el reciente encuentro con los residentes del sector Los Chóferes en Monte Plata, donde junto al alcalde Héctor Figari y un equipo del MOPC, abordó directamente las preocupaciones de la comunidad. La gobernadora enfatizó que los trabajos de asfaltado en curso son fruto de una gestión eficiente y una coordinación impecable entre la gobernación y la alcaldía. Su compromiso con la mejora vial quedó patente al expresar el firme propósito de lograr que Los Chóferes quede completamente asfaltado este año, si las condiciones lo permiten, mejorando así significativamente la seguridad y comodidad de sus habitantes. Este acercamiento directo subraya su dedicación al bienestar de Monte Plata y la importancia de la colaboración interinstitucional para impulsar el progreso local.</a:t>
            </a:r>
          </a:p>
        </p:txBody>
      </p:sp>
      <p:pic>
        <p:nvPicPr>
          <p:cNvPr id="4" name="Imagen 3">
            <a:extLst>
              <a:ext uri="{FF2B5EF4-FFF2-40B4-BE49-F238E27FC236}">
                <a16:creationId xmlns:a16="http://schemas.microsoft.com/office/drawing/2014/main" id="{21EFB697-C15C-F20D-72E2-D89471A1E907}"/>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8" name="Imagen 7">
            <a:extLst>
              <a:ext uri="{FF2B5EF4-FFF2-40B4-BE49-F238E27FC236}">
                <a16:creationId xmlns:a16="http://schemas.microsoft.com/office/drawing/2014/main" id="{11E32FCF-492C-9C4A-F76B-BA9537671F56}"/>
              </a:ext>
            </a:extLst>
          </p:cNvPr>
          <p:cNvPicPr>
            <a:picLocks noChangeAspect="1"/>
          </p:cNvPicPr>
          <p:nvPr/>
        </p:nvPicPr>
        <p:blipFill>
          <a:blip r:embed="rId3"/>
          <a:stretch>
            <a:fillRect/>
          </a:stretch>
        </p:blipFill>
        <p:spPr>
          <a:xfrm>
            <a:off x="4714616" y="1957386"/>
            <a:ext cx="7477383" cy="4900614"/>
          </a:xfrm>
          <a:prstGeom prst="rect">
            <a:avLst/>
          </a:prstGeom>
        </p:spPr>
      </p:pic>
    </p:spTree>
    <p:extLst>
      <p:ext uri="{BB962C8B-B14F-4D97-AF65-F5344CB8AC3E}">
        <p14:creationId xmlns:p14="http://schemas.microsoft.com/office/powerpoint/2010/main" val="415230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8C3BC7-288C-8947-A54A-858A7E1D7DDF}"/>
              </a:ext>
            </a:extLst>
          </p:cNvPr>
          <p:cNvSpPr>
            <a:spLocks noGrp="1"/>
          </p:cNvSpPr>
          <p:nvPr>
            <p:ph type="title"/>
          </p:nvPr>
        </p:nvSpPr>
        <p:spPr>
          <a:xfrm>
            <a:off x="871537" y="428625"/>
            <a:ext cx="3328987" cy="771525"/>
          </a:xfrm>
        </p:spPr>
        <p:txBody>
          <a:bodyPr>
            <a:noAutofit/>
          </a:bodyPr>
          <a:lstStyle/>
          <a:p>
            <a:pPr algn="ctr"/>
            <a:r>
              <a:rPr lang="es-ES" sz="2000" b="1" dirty="0"/>
              <a:t>JUEVES 26 DE JUNIO 2025</a:t>
            </a:r>
          </a:p>
        </p:txBody>
      </p:sp>
      <p:sp>
        <p:nvSpPr>
          <p:cNvPr id="3" name="Marcador de contenido 2">
            <a:extLst>
              <a:ext uri="{FF2B5EF4-FFF2-40B4-BE49-F238E27FC236}">
                <a16:creationId xmlns:a16="http://schemas.microsoft.com/office/drawing/2014/main" id="{A386C310-2510-2AEA-498A-12338BD13A81}"/>
              </a:ext>
            </a:extLst>
          </p:cNvPr>
          <p:cNvSpPr>
            <a:spLocks noGrp="1"/>
          </p:cNvSpPr>
          <p:nvPr>
            <p:ph idx="1"/>
          </p:nvPr>
        </p:nvSpPr>
        <p:spPr>
          <a:xfrm>
            <a:off x="871537" y="1800225"/>
            <a:ext cx="3457575" cy="4872037"/>
          </a:xfrm>
        </p:spPr>
        <p:txBody>
          <a:bodyPr>
            <a:normAutofit fontScale="62500" lnSpcReduction="20000"/>
          </a:bodyPr>
          <a:lstStyle/>
          <a:p>
            <a:pPr marL="0" indent="0" algn="just">
              <a:buNone/>
            </a:pPr>
            <a:r>
              <a:rPr lang="es-ES" dirty="0"/>
              <a:t>La presencia del licenciado Saturnino Pérez, en representación de la gobernadora Rafaela Javier Gomera, en la primera graduación de la escuela laboral “El Libertador” del Centro de Corrección y Rehabilitación (CCR-9) de Monte Plata, resalta el firme y decidido apoyo de la gobernadora a la educación como motor esencial para el desarrollo de cada dominicano. Este compromiso con la formación académica, incluso en entornos desafiantes, es una instrucción directa de la gobernadora Javier Gomera, quien considera la educación un derecho fundamental y una herramienta clave para forjar un futuro prometedor y derribar cualquier barrera.</a:t>
            </a:r>
          </a:p>
        </p:txBody>
      </p:sp>
      <p:pic>
        <p:nvPicPr>
          <p:cNvPr id="4" name="Imagen 3">
            <a:extLst>
              <a:ext uri="{FF2B5EF4-FFF2-40B4-BE49-F238E27FC236}">
                <a16:creationId xmlns:a16="http://schemas.microsoft.com/office/drawing/2014/main" id="{0D03DA33-DD8D-E5D1-BCDC-57C59368E93D}"/>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02DBF0EB-7039-C842-4F5C-F397949B91CE}"/>
              </a:ext>
            </a:extLst>
          </p:cNvPr>
          <p:cNvPicPr>
            <a:picLocks noChangeAspect="1"/>
          </p:cNvPicPr>
          <p:nvPr/>
        </p:nvPicPr>
        <p:blipFill>
          <a:blip r:embed="rId3"/>
          <a:stretch>
            <a:fillRect/>
          </a:stretch>
        </p:blipFill>
        <p:spPr>
          <a:xfrm>
            <a:off x="4500563" y="0"/>
            <a:ext cx="7691179" cy="6858000"/>
          </a:xfrm>
          <a:prstGeom prst="rect">
            <a:avLst/>
          </a:prstGeom>
        </p:spPr>
      </p:pic>
      <p:pic>
        <p:nvPicPr>
          <p:cNvPr id="8" name="Imagen 7">
            <a:extLst>
              <a:ext uri="{FF2B5EF4-FFF2-40B4-BE49-F238E27FC236}">
                <a16:creationId xmlns:a16="http://schemas.microsoft.com/office/drawing/2014/main" id="{3FB8219E-B37F-420D-D5E6-AAFF6B3D0C5B}"/>
              </a:ext>
            </a:extLst>
          </p:cNvPr>
          <p:cNvPicPr>
            <a:picLocks noChangeAspect="1"/>
          </p:cNvPicPr>
          <p:nvPr/>
        </p:nvPicPr>
        <p:blipFill>
          <a:blip r:embed="rId4"/>
          <a:stretch>
            <a:fillRect/>
          </a:stretch>
        </p:blipFill>
        <p:spPr>
          <a:xfrm>
            <a:off x="4500563" y="4786312"/>
            <a:ext cx="7691179" cy="2071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1326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29137-3332-B66D-98A7-7735AED54302}"/>
              </a:ext>
            </a:extLst>
          </p:cNvPr>
          <p:cNvSpPr>
            <a:spLocks noGrp="1"/>
          </p:cNvSpPr>
          <p:nvPr>
            <p:ph type="title"/>
          </p:nvPr>
        </p:nvSpPr>
        <p:spPr>
          <a:xfrm>
            <a:off x="857250" y="685800"/>
            <a:ext cx="3343275" cy="971550"/>
          </a:xfrm>
        </p:spPr>
        <p:txBody>
          <a:bodyPr>
            <a:noAutofit/>
          </a:bodyPr>
          <a:lstStyle/>
          <a:p>
            <a:pPr algn="ctr"/>
            <a:r>
              <a:rPr lang="es-ES" sz="2400" b="1" dirty="0"/>
              <a:t>SABADO 28 DE JUNIO 2025</a:t>
            </a:r>
          </a:p>
        </p:txBody>
      </p:sp>
      <p:sp>
        <p:nvSpPr>
          <p:cNvPr id="3" name="Marcador de contenido 2">
            <a:extLst>
              <a:ext uri="{FF2B5EF4-FFF2-40B4-BE49-F238E27FC236}">
                <a16:creationId xmlns:a16="http://schemas.microsoft.com/office/drawing/2014/main" id="{CD6812C4-EA23-C215-4468-B1FE1950B230}"/>
              </a:ext>
            </a:extLst>
          </p:cNvPr>
          <p:cNvSpPr>
            <a:spLocks noGrp="1"/>
          </p:cNvSpPr>
          <p:nvPr>
            <p:ph idx="1"/>
          </p:nvPr>
        </p:nvSpPr>
        <p:spPr>
          <a:xfrm>
            <a:off x="857250" y="1757363"/>
            <a:ext cx="3343275" cy="4929187"/>
          </a:xfrm>
        </p:spPr>
        <p:txBody>
          <a:bodyPr>
            <a:normAutofit fontScale="62500" lnSpcReduction="20000"/>
          </a:bodyPr>
          <a:lstStyle/>
          <a:p>
            <a:pPr marL="0" indent="0" algn="just">
              <a:buNone/>
            </a:pPr>
            <a:r>
              <a:rPr lang="es-ES" dirty="0"/>
              <a:t>La gobernadora Rafaela Javier Gomera jugó un papel central en el lanzamiento de "EMPRENDE RD Y SIEMBRA TU PATIO", un programa crucial para el fomento del emprendimiento juvenil en Monte Plata. Su presencia activa y su liderazgo al acompañar al director del FEDA, </a:t>
            </a:r>
            <a:r>
              <a:rPr lang="es-ES" dirty="0" err="1"/>
              <a:t>Egmidio</a:t>
            </a:r>
            <a:r>
              <a:rPr lang="es-ES" dirty="0"/>
              <a:t> Galván, en este evento demuestran un firme compromiso con el desarrollo económico de la provincia y, especialmente, con las oportunidades futuras para la juventud local. La gobernadora destacó que esta iniciativa refleja el respaldo del presidente Luis Abinader a Monte Plata, enfatizando el papel vital del FEDA para que los jóvenes desarrollen su potencial y contribuyan al crecimiento económico provincial.</a:t>
            </a:r>
          </a:p>
        </p:txBody>
      </p:sp>
      <p:pic>
        <p:nvPicPr>
          <p:cNvPr id="4" name="Imagen 3">
            <a:extLst>
              <a:ext uri="{FF2B5EF4-FFF2-40B4-BE49-F238E27FC236}">
                <a16:creationId xmlns:a16="http://schemas.microsoft.com/office/drawing/2014/main" id="{FD5F5219-C7E1-33CE-9CFA-B23EA78B5AC3}"/>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C88C061A-3240-512B-8A5F-1E50FE9AD518}"/>
              </a:ext>
            </a:extLst>
          </p:cNvPr>
          <p:cNvPicPr>
            <a:picLocks noChangeAspect="1"/>
          </p:cNvPicPr>
          <p:nvPr/>
        </p:nvPicPr>
        <p:blipFill>
          <a:blip r:embed="rId3"/>
          <a:stretch>
            <a:fillRect/>
          </a:stretch>
        </p:blipFill>
        <p:spPr>
          <a:xfrm>
            <a:off x="4200524" y="1757363"/>
            <a:ext cx="7991475" cy="5100637"/>
          </a:xfrm>
          <a:prstGeom prst="rect">
            <a:avLst/>
          </a:prstGeom>
        </p:spPr>
      </p:pic>
    </p:spTree>
    <p:extLst>
      <p:ext uri="{BB962C8B-B14F-4D97-AF65-F5344CB8AC3E}">
        <p14:creationId xmlns:p14="http://schemas.microsoft.com/office/powerpoint/2010/main" val="49884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71B6D-29BF-88A6-E31A-69135464E136}"/>
              </a:ext>
            </a:extLst>
          </p:cNvPr>
          <p:cNvSpPr>
            <a:spLocks noGrp="1"/>
          </p:cNvSpPr>
          <p:nvPr>
            <p:ph type="title"/>
          </p:nvPr>
        </p:nvSpPr>
        <p:spPr>
          <a:xfrm>
            <a:off x="902208" y="1941576"/>
            <a:ext cx="10887456" cy="618744"/>
          </a:xfrm>
        </p:spPr>
        <p:txBody>
          <a:bodyPr>
            <a:noAutofit/>
          </a:bodyPr>
          <a:lstStyle/>
          <a:p>
            <a:pPr algn="ctr"/>
            <a:r>
              <a:rPr lang="es-ES" sz="3200" dirty="0"/>
              <a:t>DEPARTAMENTO DE PRENSA Y RELACIONES PUBLICAS</a:t>
            </a:r>
          </a:p>
        </p:txBody>
      </p:sp>
      <p:sp>
        <p:nvSpPr>
          <p:cNvPr id="3" name="Marcador de contenido 2">
            <a:extLst>
              <a:ext uri="{FF2B5EF4-FFF2-40B4-BE49-F238E27FC236}">
                <a16:creationId xmlns:a16="http://schemas.microsoft.com/office/drawing/2014/main" id="{CBA822AB-D914-799D-1D21-402556F1D178}"/>
              </a:ext>
            </a:extLst>
          </p:cNvPr>
          <p:cNvSpPr>
            <a:spLocks noGrp="1"/>
          </p:cNvSpPr>
          <p:nvPr>
            <p:ph idx="1"/>
          </p:nvPr>
        </p:nvSpPr>
        <p:spPr>
          <a:xfrm>
            <a:off x="902208" y="3591687"/>
            <a:ext cx="10887456" cy="2234946"/>
          </a:xfrm>
        </p:spPr>
        <p:txBody>
          <a:bodyPr>
            <a:normAutofit/>
          </a:bodyPr>
          <a:lstStyle/>
          <a:p>
            <a:pPr marL="0" indent="0" algn="ctr">
              <a:buNone/>
            </a:pPr>
            <a:r>
              <a:rPr lang="es-ES" sz="3600" dirty="0">
                <a:latin typeface="Bodoni MT Condensed" panose="02070606080606020203" pitchFamily="18" charset="0"/>
              </a:rPr>
              <a:t>COORDINADOR: LICDO. CECILIO BERROA RECIO</a:t>
            </a:r>
          </a:p>
          <a:p>
            <a:pPr marL="0" indent="0" algn="ctr">
              <a:buNone/>
            </a:pPr>
            <a:r>
              <a:rPr lang="es-ES" sz="3600" dirty="0">
                <a:latin typeface="Bodoni MT Condensed" panose="02070606080606020203" pitchFamily="18" charset="0"/>
              </a:rPr>
              <a:t>FOTOGRAFO: JOSE LUIS JIMENEZ</a:t>
            </a:r>
          </a:p>
          <a:p>
            <a:pPr marL="0" indent="0" algn="ctr">
              <a:buNone/>
            </a:pPr>
            <a:r>
              <a:rPr lang="es-ES" sz="3600" dirty="0">
                <a:latin typeface="Bodoni MT Condensed" panose="02070606080606020203" pitchFamily="18" charset="0"/>
              </a:rPr>
              <a:t>AUDIOVISUAL: ALEXANDER AQUINO</a:t>
            </a:r>
          </a:p>
        </p:txBody>
      </p:sp>
      <p:pic>
        <p:nvPicPr>
          <p:cNvPr id="4" name="Imagen 3">
            <a:extLst>
              <a:ext uri="{FF2B5EF4-FFF2-40B4-BE49-F238E27FC236}">
                <a16:creationId xmlns:a16="http://schemas.microsoft.com/office/drawing/2014/main" id="{76EECF96-9303-675C-5C46-6A7895CF3684}"/>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sp>
        <p:nvSpPr>
          <p:cNvPr id="7" name="Cubo 6">
            <a:extLst>
              <a:ext uri="{FF2B5EF4-FFF2-40B4-BE49-F238E27FC236}">
                <a16:creationId xmlns:a16="http://schemas.microsoft.com/office/drawing/2014/main" id="{9607F094-8AC1-2484-AEB0-FF2C74933B4D}"/>
              </a:ext>
            </a:extLst>
          </p:cNvPr>
          <p:cNvSpPr/>
          <p:nvPr/>
        </p:nvSpPr>
        <p:spPr>
          <a:xfrm>
            <a:off x="2420112" y="2844546"/>
            <a:ext cx="7851648" cy="316992"/>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7674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4CDE9-E99C-A286-9365-F01FA4A50D2B}"/>
              </a:ext>
            </a:extLst>
          </p:cNvPr>
          <p:cNvSpPr>
            <a:spLocks noGrp="1"/>
          </p:cNvSpPr>
          <p:nvPr>
            <p:ph type="title"/>
          </p:nvPr>
        </p:nvSpPr>
        <p:spPr>
          <a:xfrm>
            <a:off x="1371600" y="685800"/>
            <a:ext cx="9601200" cy="569976"/>
          </a:xfrm>
          <a:solidFill>
            <a:srgbClr val="92D050"/>
          </a:solidFill>
          <a:effectLst>
            <a:glow rad="228600">
              <a:schemeClr val="accent3">
                <a:satMod val="175000"/>
                <a:alpha val="40000"/>
              </a:schemeClr>
            </a:glow>
            <a:innerShdw blurRad="63500" dist="50800" dir="16200000">
              <a:prstClr val="black">
                <a:alpha val="50000"/>
              </a:prstClr>
            </a:innerShdw>
          </a:effectLst>
        </p:spPr>
        <p:txBody>
          <a:bodyPr>
            <a:normAutofit fontScale="90000"/>
          </a:bodyPr>
          <a:lstStyle/>
          <a:p>
            <a:pPr algn="ctr"/>
            <a:r>
              <a:rPr lang="es-ES" dirty="0"/>
              <a:t>Gobernación Provincial De Monte Plata</a:t>
            </a:r>
          </a:p>
        </p:txBody>
      </p:sp>
      <p:sp>
        <p:nvSpPr>
          <p:cNvPr id="3" name="Marcador de contenido 2">
            <a:extLst>
              <a:ext uri="{FF2B5EF4-FFF2-40B4-BE49-F238E27FC236}">
                <a16:creationId xmlns:a16="http://schemas.microsoft.com/office/drawing/2014/main" id="{42639E80-F729-4015-9B0E-AD346B84E99A}"/>
              </a:ext>
            </a:extLst>
          </p:cNvPr>
          <p:cNvSpPr>
            <a:spLocks noGrp="1"/>
          </p:cNvSpPr>
          <p:nvPr>
            <p:ph idx="1"/>
          </p:nvPr>
        </p:nvSpPr>
        <p:spPr>
          <a:xfrm>
            <a:off x="1371600" y="1938528"/>
            <a:ext cx="9601200" cy="3928872"/>
          </a:xfrm>
        </p:spPr>
        <p:txBody>
          <a:bodyPr>
            <a:normAutofit lnSpcReduction="10000"/>
          </a:bodyPr>
          <a:lstStyle/>
          <a:p>
            <a:pPr marL="0" indent="0" algn="ctr">
              <a:buNone/>
            </a:pPr>
            <a:r>
              <a:rPr lang="es-DO" dirty="0">
                <a:solidFill>
                  <a:prstClr val="black"/>
                </a:solidFill>
                <a:latin typeface="Bahnschrift Condensed" panose="020B0502040204020203" pitchFamily="34" charset="0"/>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a:t>
            </a:r>
            <a:r>
              <a:rPr lang="es-DO" cap="all" dirty="0">
                <a:solidFill>
                  <a:prstClr val="black"/>
                </a:solidFill>
                <a:latin typeface="Tw Cen MT" panose="020B0602020104020603"/>
              </a:rPr>
              <a:t>.</a:t>
            </a:r>
            <a:br>
              <a:rPr lang="es-DO" sz="3200" cap="all" dirty="0">
                <a:solidFill>
                  <a:prstClr val="black"/>
                </a:solidFill>
                <a:latin typeface="Tw Cen MT" panose="020B0602020104020603"/>
              </a:rPr>
            </a:br>
            <a:br>
              <a:rPr lang="es-DO" sz="1600" cap="all" dirty="0">
                <a:solidFill>
                  <a:prstClr val="black"/>
                </a:solidFill>
                <a:latin typeface="Tw Cen MT" panose="020B0602020104020603"/>
              </a:rPr>
            </a:br>
            <a:endParaRPr lang="es-DO" sz="1600" cap="all" dirty="0">
              <a:solidFill>
                <a:prstClr val="black"/>
              </a:solidFill>
              <a:latin typeface="Tw Cen MT" panose="020B0602020104020603"/>
            </a:endParaRPr>
          </a:p>
          <a:p>
            <a:pPr marL="0" indent="0" algn="just">
              <a:buNone/>
            </a:pPr>
            <a:endParaRPr lang="es-DO" sz="1600" cap="all" dirty="0">
              <a:solidFill>
                <a:prstClr val="black"/>
              </a:solidFill>
              <a:latin typeface="Tw Cen MT" panose="020B0602020104020603"/>
            </a:endParaRPr>
          </a:p>
          <a:p>
            <a:pPr marL="0" indent="0" algn="just">
              <a:buNone/>
            </a:pPr>
            <a:r>
              <a:rPr lang="es-DO" sz="1800" b="1" dirty="0">
                <a:solidFill>
                  <a:prstClr val="black"/>
                </a:solidFill>
                <a:latin typeface="Myanmar Text" panose="020B0502040204020203" pitchFamily="34" charset="0"/>
                <a:cs typeface="Myanmar Text" panose="020B0502040204020203" pitchFamily="34" charset="0"/>
              </a:rPr>
              <a:t>Portal de Transparencia: </a:t>
            </a:r>
            <a:r>
              <a:rPr lang="es-DO" sz="1800" b="1" i="1" dirty="0">
                <a:solidFill>
                  <a:srgbClr val="0070C0"/>
                </a:solidFill>
                <a:latin typeface="Myanmar Text" panose="020B0502040204020203" pitchFamily="34" charset="0"/>
                <a:cs typeface="Myanmar Text" panose="020B0502040204020203" pitchFamily="34" charset="0"/>
                <a:hlinkClick r:id="rId2">
                  <a:extLst>
                    <a:ext uri="{A12FA001-AC4F-418D-AE19-62706E023703}">
                      <ahyp:hlinkClr xmlns:ahyp="http://schemas.microsoft.com/office/drawing/2018/hyperlinkcolor" val="tx"/>
                    </a:ext>
                  </a:extLst>
                </a:hlinkClick>
              </a:rPr>
              <a:t>https://gobernacionmonteplata.gob.do/</a:t>
            </a:r>
            <a:endParaRPr lang="es-DO" sz="1800" b="1" i="1" dirty="0">
              <a:solidFill>
                <a:srgbClr val="0070C0"/>
              </a:solidFill>
              <a:latin typeface="Myanmar Text" panose="020B0502040204020203" pitchFamily="34" charset="0"/>
              <a:cs typeface="Myanmar Text" panose="020B0502040204020203" pitchFamily="34" charset="0"/>
            </a:endParaRPr>
          </a:p>
          <a:p>
            <a:pPr marL="0" indent="0" algn="just">
              <a:buNone/>
            </a:pPr>
            <a:br>
              <a:rPr lang="es-DO" sz="1800" i="1" dirty="0">
                <a:solidFill>
                  <a:srgbClr val="002060"/>
                </a:solidFill>
                <a:latin typeface="Myanmar Text" panose="020B0502040204020203" pitchFamily="34" charset="0"/>
                <a:cs typeface="Myanmar Text" panose="020B0502040204020203" pitchFamily="34" charset="0"/>
              </a:rPr>
            </a:br>
            <a:r>
              <a:rPr lang="es-DO" sz="1600" b="1" i="1" dirty="0">
                <a:solidFill>
                  <a:prstClr val="black"/>
                </a:solidFill>
                <a:latin typeface="Myanmar Text" panose="020B0502040204020203" pitchFamily="34" charset="0"/>
                <a:cs typeface="Myanmar Text" panose="020B0502040204020203" pitchFamily="34" charset="0"/>
              </a:rPr>
              <a:t>F</a:t>
            </a:r>
            <a:r>
              <a:rPr lang="es-DO" sz="1600" b="1" dirty="0">
                <a:solidFill>
                  <a:prstClr val="black"/>
                </a:solidFill>
                <a:latin typeface="Myanmar Text" panose="020B0502040204020203" pitchFamily="34" charset="0"/>
                <a:cs typeface="Myanmar Text" panose="020B0502040204020203" pitchFamily="34" charset="0"/>
              </a:rPr>
              <a:t>acebook: </a:t>
            </a:r>
            <a:r>
              <a:rPr lang="es-DO" sz="1600" b="1" dirty="0">
                <a:solidFill>
                  <a:srgbClr val="0070C0"/>
                </a:solidFill>
                <a:latin typeface="Myanmar Text" panose="020B0502040204020203" pitchFamily="34" charset="0"/>
                <a:cs typeface="Myanmar Text" panose="020B0502040204020203" pitchFamily="34" charset="0"/>
                <a:hlinkClick r:id="rId3">
                  <a:extLst>
                    <a:ext uri="{A12FA001-AC4F-418D-AE19-62706E023703}">
                      <ahyp:hlinkClr xmlns:ahyp="http://schemas.microsoft.com/office/drawing/2018/hyperlinkcolor" val="tx"/>
                    </a:ext>
                  </a:extLst>
                </a:hlinkClick>
              </a:rPr>
              <a:t>https://facebook.com/gobernaciondemontepla</a:t>
            </a:r>
            <a:endParaRPr lang="es-DO" sz="1600" b="1" dirty="0">
              <a:solidFill>
                <a:srgbClr val="0070C0"/>
              </a:solidFill>
              <a:latin typeface="Myanmar Text" panose="020B0502040204020203" pitchFamily="34" charset="0"/>
              <a:cs typeface="Myanmar Text" panose="020B0502040204020203" pitchFamily="34" charset="0"/>
            </a:endParaRPr>
          </a:p>
          <a:p>
            <a:pPr marL="0" indent="0" algn="just">
              <a:buNone/>
            </a:pPr>
            <a:br>
              <a:rPr lang="es-DO" sz="1600" b="1" dirty="0">
                <a:solidFill>
                  <a:srgbClr val="0070C0"/>
                </a:solidFill>
                <a:latin typeface="Myanmar Text" panose="020B0502040204020203" pitchFamily="34" charset="0"/>
                <a:cs typeface="Myanmar Text" panose="020B0502040204020203" pitchFamily="34" charset="0"/>
              </a:rPr>
            </a:br>
            <a:r>
              <a:rPr lang="es-DO" sz="1600" b="1" dirty="0" err="1">
                <a:solidFill>
                  <a:prstClr val="black"/>
                </a:solidFill>
                <a:latin typeface="Myanmar Text" panose="020B0502040204020203" pitchFamily="34" charset="0"/>
                <a:cs typeface="Myanmar Text" panose="020B0502040204020203" pitchFamily="34" charset="0"/>
              </a:rPr>
              <a:t>Tiktok</a:t>
            </a:r>
            <a:r>
              <a:rPr lang="es-DO" sz="1600" b="1" dirty="0">
                <a:solidFill>
                  <a:srgbClr val="0070C0"/>
                </a:solidFill>
                <a:latin typeface="Myanmar Text" panose="020B0502040204020203" pitchFamily="34" charset="0"/>
                <a:cs typeface="Myanmar Text" panose="020B0502040204020203" pitchFamily="34" charset="0"/>
              </a:rPr>
              <a:t>: </a:t>
            </a:r>
            <a:r>
              <a:rPr lang="es-DO" sz="1600" b="1" dirty="0">
                <a:solidFill>
                  <a:srgbClr val="0070C0"/>
                </a:solidFill>
                <a:latin typeface="Myanmar Text" panose="020B0502040204020203" pitchFamily="34" charset="0"/>
                <a:cs typeface="Myanmar Text" panose="020B0502040204020203" pitchFamily="34" charset="0"/>
                <a:hlinkClick r:id="rId4">
                  <a:extLst>
                    <a:ext uri="{A12FA001-AC4F-418D-AE19-62706E023703}">
                      <ahyp:hlinkClr xmlns:ahyp="http://schemas.microsoft.com/office/drawing/2018/hyperlinkcolor" val="tx"/>
                    </a:ext>
                  </a:extLst>
                </a:hlinkClick>
              </a:rPr>
              <a:t>https://www.tiktok.com/@gobernacion2024</a:t>
            </a:r>
            <a:r>
              <a:rPr lang="es-DO" sz="3200" b="1" dirty="0">
                <a:solidFill>
                  <a:srgbClr val="0070C0"/>
                </a:solidFill>
                <a:latin typeface="Myanmar Text" panose="020B0502040204020203" pitchFamily="34" charset="0"/>
                <a:cs typeface="Myanmar Text" panose="020B0502040204020203" pitchFamily="34" charset="0"/>
                <a:hlinkClick r:id="rId4">
                  <a:extLst>
                    <a:ext uri="{A12FA001-AC4F-418D-AE19-62706E023703}">
                      <ahyp:hlinkClr xmlns:ahyp="http://schemas.microsoft.com/office/drawing/2018/hyperlinkcolor" val="tx"/>
                    </a:ext>
                  </a:extLst>
                </a:hlinkClick>
              </a:rPr>
              <a:t>/</a:t>
            </a:r>
            <a:endParaRPr lang="es-DO" sz="3200" b="1" dirty="0">
              <a:solidFill>
                <a:srgbClr val="0070C0"/>
              </a:solidFill>
              <a:latin typeface="Myanmar Text" panose="020B0502040204020203" pitchFamily="34" charset="0"/>
              <a:cs typeface="Myanmar Text" panose="020B0502040204020203" pitchFamily="34" charset="0"/>
            </a:endParaRPr>
          </a:p>
          <a:p>
            <a:pPr marL="0" indent="0">
              <a:buNone/>
            </a:pPr>
            <a:endParaRPr lang="es-ES" dirty="0"/>
          </a:p>
        </p:txBody>
      </p:sp>
    </p:spTree>
    <p:extLst>
      <p:ext uri="{BB962C8B-B14F-4D97-AF65-F5344CB8AC3E}">
        <p14:creationId xmlns:p14="http://schemas.microsoft.com/office/powerpoint/2010/main" val="383832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F1FC3-595C-F188-F25D-A7511097F8D1}"/>
              </a:ext>
            </a:extLst>
          </p:cNvPr>
          <p:cNvSpPr>
            <a:spLocks noGrp="1"/>
          </p:cNvSpPr>
          <p:nvPr>
            <p:ph type="title"/>
          </p:nvPr>
        </p:nvSpPr>
        <p:spPr>
          <a:xfrm>
            <a:off x="1028700" y="228600"/>
            <a:ext cx="3157538" cy="714375"/>
          </a:xfrm>
        </p:spPr>
        <p:txBody>
          <a:bodyPr>
            <a:noAutofit/>
          </a:bodyPr>
          <a:lstStyle/>
          <a:p>
            <a:pPr algn="ctr"/>
            <a:r>
              <a:rPr lang="es-ES" sz="2800" dirty="0"/>
              <a:t>Miércoles 4 de Junio 2025</a:t>
            </a:r>
          </a:p>
        </p:txBody>
      </p:sp>
      <p:sp>
        <p:nvSpPr>
          <p:cNvPr id="3" name="Marcador de contenido 2">
            <a:extLst>
              <a:ext uri="{FF2B5EF4-FFF2-40B4-BE49-F238E27FC236}">
                <a16:creationId xmlns:a16="http://schemas.microsoft.com/office/drawing/2014/main" id="{7683FED1-D662-1BC9-19F1-F360DFEB9366}"/>
              </a:ext>
            </a:extLst>
          </p:cNvPr>
          <p:cNvSpPr>
            <a:spLocks noGrp="1"/>
          </p:cNvSpPr>
          <p:nvPr>
            <p:ph idx="1"/>
          </p:nvPr>
        </p:nvSpPr>
        <p:spPr>
          <a:xfrm>
            <a:off x="857250" y="1285877"/>
            <a:ext cx="3328988" cy="4872036"/>
          </a:xfrm>
        </p:spPr>
        <p:txBody>
          <a:bodyPr>
            <a:normAutofit fontScale="25000" lnSpcReduction="20000"/>
          </a:bodyPr>
          <a:lstStyle/>
          <a:p>
            <a:pPr marL="0" indent="0" algn="ctr">
              <a:buNone/>
            </a:pPr>
            <a:r>
              <a:rPr lang="es-ES" sz="4000" b="1" dirty="0"/>
              <a:t>Gobernadora Rafaela Javier Encabeza Jornada "Cerca de Ti" del PROPEEP en Yamasá</a:t>
            </a:r>
          </a:p>
          <a:p>
            <a:pPr marL="0" indent="0" algn="just">
              <a:buNone/>
            </a:pPr>
            <a:r>
              <a:rPr lang="es-ES" sz="6400" dirty="0"/>
              <a:t>La gobernadora de Monte Plata, </a:t>
            </a:r>
            <a:r>
              <a:rPr lang="es-ES" sz="6400" b="1" dirty="0"/>
              <a:t>Rafaela Javier</a:t>
            </a:r>
            <a:r>
              <a:rPr lang="es-ES" sz="6400" dirty="0"/>
              <a:t>, tuvo una destacada y activa participación en la jornada </a:t>
            </a:r>
            <a:r>
              <a:rPr lang="es-ES" sz="6400" b="1" dirty="0"/>
              <a:t>"Cerca de Ti"</a:t>
            </a:r>
            <a:r>
              <a:rPr lang="es-ES" sz="6400" dirty="0"/>
              <a:t> del Programa de Proyectos Estratégicos y Especiales de la Presidencia (PROPEEP), llevada a cabo en el municipio de Yamasá. Su presencia subrayó el compromiso del gobierno con el acercamiento a las comunidades y la implementación de programas sociales que impactan directamente en la calidad de vida de los ciudadanos. Durante el evento, la gobernadora Javier interactuó con los residentes, supervisó la entrega de servicios y recursos, y reiteró el apoyo de las autoridades locales a las iniciativas que buscan mejorar el bienestar de la provincia. Su involucramiento personal en esta importante jornada resaltó la prioridad que se le da a la asistencia social y al desarrollo comunitario en Monte Plata.</a:t>
            </a:r>
          </a:p>
          <a:p>
            <a:pPr marL="0" indent="0">
              <a:buNone/>
            </a:pPr>
            <a:endParaRPr lang="es-ES" dirty="0"/>
          </a:p>
        </p:txBody>
      </p:sp>
      <p:pic>
        <p:nvPicPr>
          <p:cNvPr id="4" name="Imagen 3">
            <a:extLst>
              <a:ext uri="{FF2B5EF4-FFF2-40B4-BE49-F238E27FC236}">
                <a16:creationId xmlns:a16="http://schemas.microsoft.com/office/drawing/2014/main" id="{7E5E4907-300B-88F6-4D8F-A4C0C15ECD6E}"/>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21DF65E8-EC2E-6EDD-5D72-65C4D932C76A}"/>
              </a:ext>
            </a:extLst>
          </p:cNvPr>
          <p:cNvPicPr>
            <a:picLocks noChangeAspect="1"/>
          </p:cNvPicPr>
          <p:nvPr/>
        </p:nvPicPr>
        <p:blipFill>
          <a:blip r:embed="rId3"/>
          <a:stretch>
            <a:fillRect/>
          </a:stretch>
        </p:blipFill>
        <p:spPr>
          <a:xfrm>
            <a:off x="4186238" y="1657350"/>
            <a:ext cx="8005762" cy="520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2CFC75AC-C4B4-FB20-B439-A5C4B0BF968E}"/>
              </a:ext>
            </a:extLst>
          </p:cNvPr>
          <p:cNvPicPr>
            <a:picLocks noChangeAspect="1"/>
          </p:cNvPicPr>
          <p:nvPr/>
        </p:nvPicPr>
        <p:blipFill>
          <a:blip r:embed="rId4"/>
          <a:stretch>
            <a:fillRect/>
          </a:stretch>
        </p:blipFill>
        <p:spPr>
          <a:xfrm>
            <a:off x="6929438" y="-35719"/>
            <a:ext cx="5262563" cy="2878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A37C1F8E-ECED-27D3-F864-48BB5E747E01}"/>
              </a:ext>
            </a:extLst>
          </p:cNvPr>
          <p:cNvPicPr>
            <a:picLocks noChangeAspect="1"/>
          </p:cNvPicPr>
          <p:nvPr/>
        </p:nvPicPr>
        <p:blipFill>
          <a:blip r:embed="rId5"/>
          <a:stretch>
            <a:fillRect/>
          </a:stretch>
        </p:blipFill>
        <p:spPr>
          <a:xfrm>
            <a:off x="4186238" y="4536282"/>
            <a:ext cx="8005762" cy="2336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732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C511F1-16B5-3744-B29A-148987BCEAEA}"/>
              </a:ext>
            </a:extLst>
          </p:cNvPr>
          <p:cNvSpPr>
            <a:spLocks noGrp="1"/>
          </p:cNvSpPr>
          <p:nvPr>
            <p:ph type="title"/>
          </p:nvPr>
        </p:nvSpPr>
        <p:spPr>
          <a:xfrm>
            <a:off x="1371600" y="685800"/>
            <a:ext cx="3014663" cy="842963"/>
          </a:xfrm>
        </p:spPr>
        <p:txBody>
          <a:bodyPr>
            <a:noAutofit/>
          </a:bodyPr>
          <a:lstStyle/>
          <a:p>
            <a:pPr algn="ctr"/>
            <a:r>
              <a:rPr lang="es-ES" sz="2800" dirty="0"/>
              <a:t>VIERNES 6 DE JUNIO 2025</a:t>
            </a:r>
          </a:p>
        </p:txBody>
      </p:sp>
      <p:sp>
        <p:nvSpPr>
          <p:cNvPr id="3" name="Marcador de contenido 2">
            <a:extLst>
              <a:ext uri="{FF2B5EF4-FFF2-40B4-BE49-F238E27FC236}">
                <a16:creationId xmlns:a16="http://schemas.microsoft.com/office/drawing/2014/main" id="{0420D5AC-E39F-F262-6297-EAEC19164923}"/>
              </a:ext>
            </a:extLst>
          </p:cNvPr>
          <p:cNvSpPr>
            <a:spLocks noGrp="1"/>
          </p:cNvSpPr>
          <p:nvPr>
            <p:ph idx="1"/>
          </p:nvPr>
        </p:nvSpPr>
        <p:spPr>
          <a:xfrm>
            <a:off x="842963" y="1657351"/>
            <a:ext cx="3843337" cy="4800600"/>
          </a:xfrm>
        </p:spPr>
        <p:txBody>
          <a:bodyPr>
            <a:noAutofit/>
          </a:bodyPr>
          <a:lstStyle/>
          <a:p>
            <a:pPr marL="0" indent="0" algn="ctr">
              <a:buNone/>
            </a:pPr>
            <a:r>
              <a:rPr lang="es-ES" sz="1400" b="1" dirty="0"/>
              <a:t>Gobernadora Rafaela Javier Encabeza Inicio de Construcción de Vivienda en Bayaguana</a:t>
            </a:r>
          </a:p>
          <a:p>
            <a:pPr marL="0" indent="0" algn="ctr">
              <a:buNone/>
            </a:pPr>
            <a:endParaRPr lang="es-ES" sz="1000" b="1" dirty="0"/>
          </a:p>
          <a:p>
            <a:pPr marL="0" indent="0" algn="just">
              <a:buNone/>
            </a:pPr>
            <a:r>
              <a:rPr lang="es-ES" sz="1400" dirty="0"/>
              <a:t>La gobernadora Rafaela Javier Gomera ha marcado un hito significativo en el sector Mono Mojao del municipio de Bayaguana, al dar inicio, junto al Ministerio de Vivienda y Edificaciones (MIVED), a la construcción de una nueva vivienda. Su activa presencia y participación en este evento subrayan el compromiso de su gestión con el bienestar y desarrollo habitacional de Los mas vulnerables, demostrando una vez más su cercanía con las necesidades de la comunidad y su liderazgo en la materialización de proyectos que impactan directamente la calidad de vida de los ciudadanos.</a:t>
            </a:r>
          </a:p>
          <a:p>
            <a:pPr marL="0" indent="0" algn="just">
              <a:buNone/>
            </a:pPr>
            <a:r>
              <a:rPr lang="es-ES" sz="1400" dirty="0">
                <a:solidFill>
                  <a:srgbClr val="0070C0"/>
                </a:solidFill>
              </a:rPr>
              <a:t> https://www.facebook.com/share/v/15e8xmfxDQ/</a:t>
            </a:r>
          </a:p>
          <a:p>
            <a:pPr marL="0" indent="0" algn="just">
              <a:buNone/>
            </a:pPr>
            <a:endParaRPr lang="es-ES" sz="1100" dirty="0"/>
          </a:p>
          <a:p>
            <a:pPr marL="0" indent="0" algn="just">
              <a:buNone/>
            </a:pPr>
            <a:endParaRPr lang="es-ES" sz="100" dirty="0"/>
          </a:p>
        </p:txBody>
      </p:sp>
      <p:pic>
        <p:nvPicPr>
          <p:cNvPr id="4" name="Imagen 3">
            <a:extLst>
              <a:ext uri="{FF2B5EF4-FFF2-40B4-BE49-F238E27FC236}">
                <a16:creationId xmlns:a16="http://schemas.microsoft.com/office/drawing/2014/main" id="{7D091E7E-550F-D632-4702-B09B005E7FC3}"/>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CF25C378-D06B-5DFF-D606-E0497C73B8A7}"/>
              </a:ext>
            </a:extLst>
          </p:cNvPr>
          <p:cNvPicPr>
            <a:picLocks noChangeAspect="1"/>
          </p:cNvPicPr>
          <p:nvPr/>
        </p:nvPicPr>
        <p:blipFill>
          <a:blip r:embed="rId3"/>
          <a:stretch>
            <a:fillRect/>
          </a:stretch>
        </p:blipFill>
        <p:spPr>
          <a:xfrm>
            <a:off x="4686300" y="1785938"/>
            <a:ext cx="7505699" cy="5072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9B6C4A1C-60B4-3F8A-8291-FC332BFCCE5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928293" y="-1057275"/>
            <a:ext cx="5263705" cy="4800600"/>
          </a:xfrm>
          <a:prstGeom prst="rect">
            <a:avLst/>
          </a:prstGeom>
        </p:spPr>
      </p:pic>
    </p:spTree>
    <p:extLst>
      <p:ext uri="{BB962C8B-B14F-4D97-AF65-F5344CB8AC3E}">
        <p14:creationId xmlns:p14="http://schemas.microsoft.com/office/powerpoint/2010/main" val="159945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20101-73D4-3910-1F10-B44848072C3E}"/>
              </a:ext>
            </a:extLst>
          </p:cNvPr>
          <p:cNvSpPr>
            <a:spLocks noGrp="1"/>
          </p:cNvSpPr>
          <p:nvPr>
            <p:ph type="title"/>
          </p:nvPr>
        </p:nvSpPr>
        <p:spPr>
          <a:xfrm>
            <a:off x="928687" y="185737"/>
            <a:ext cx="3771901" cy="1485900"/>
          </a:xfrm>
        </p:spPr>
        <p:txBody>
          <a:bodyPr>
            <a:normAutofit/>
          </a:bodyPr>
          <a:lstStyle/>
          <a:p>
            <a:pPr algn="ctr"/>
            <a:r>
              <a:rPr lang="es-ES" sz="2800" b="1" dirty="0"/>
              <a:t>JUEVES 12 DE JUNIO 2025</a:t>
            </a:r>
          </a:p>
        </p:txBody>
      </p:sp>
      <p:sp>
        <p:nvSpPr>
          <p:cNvPr id="3" name="Marcador de contenido 2">
            <a:extLst>
              <a:ext uri="{FF2B5EF4-FFF2-40B4-BE49-F238E27FC236}">
                <a16:creationId xmlns:a16="http://schemas.microsoft.com/office/drawing/2014/main" id="{919FD0D3-74F9-0944-96A3-CF58BB2B1268}"/>
              </a:ext>
            </a:extLst>
          </p:cNvPr>
          <p:cNvSpPr>
            <a:spLocks noGrp="1"/>
          </p:cNvSpPr>
          <p:nvPr>
            <p:ph idx="1"/>
          </p:nvPr>
        </p:nvSpPr>
        <p:spPr>
          <a:xfrm>
            <a:off x="928686" y="1343024"/>
            <a:ext cx="3771901" cy="5329239"/>
          </a:xfrm>
        </p:spPr>
        <p:txBody>
          <a:bodyPr>
            <a:normAutofit/>
          </a:bodyPr>
          <a:lstStyle/>
          <a:p>
            <a:pPr marL="0" indent="0" algn="ctr">
              <a:buNone/>
            </a:pPr>
            <a:r>
              <a:rPr lang="es-ES" sz="1600" b="1" dirty="0"/>
              <a:t>Monte Plata Abraza la Modernización con la Gobernadora Rafaela Javier Gomera al Frente</a:t>
            </a:r>
          </a:p>
          <a:p>
            <a:pPr marL="0" indent="0" algn="just">
              <a:buNone/>
            </a:pPr>
            <a:r>
              <a:rPr lang="es-ES" sz="1600" dirty="0"/>
              <a:t>Monte Plata ha dado un salto significativo hacia la modernización de los servicios públicos con la implementación de los programas "Burocracia Cero" y "Viaje Cero", junto con la inauguración del Kiosco de Servicios en la Gobernación Provincial. El evento, encabezado por la gobernadora </a:t>
            </a:r>
            <a:r>
              <a:rPr lang="es-ES" sz="1600" b="1" dirty="0"/>
              <a:t>Rafaela Javier Gomera</a:t>
            </a:r>
            <a:r>
              <a:rPr lang="es-ES" sz="1600" dirty="0"/>
              <a:t>, subraya el firme compromiso de la provincia con la simplificación de trámites y la mejora de la interacción ciudadana con el gobierno. La gobernadora destacó que estas iniciativas "representan un antes y un después" para los monteplateños, garantizando un acceso más rápido y eficiente a los servicios y eliminando barreras, reflejando así el compromiso del gobierno central con el desarrollo y la inclusión digital en toda la provincia.</a:t>
            </a:r>
          </a:p>
          <a:p>
            <a:pPr marL="0" indent="0" algn="just">
              <a:buNone/>
            </a:pPr>
            <a:endParaRPr lang="es-ES" sz="1600" dirty="0"/>
          </a:p>
        </p:txBody>
      </p:sp>
      <p:pic>
        <p:nvPicPr>
          <p:cNvPr id="4" name="Imagen 3">
            <a:extLst>
              <a:ext uri="{FF2B5EF4-FFF2-40B4-BE49-F238E27FC236}">
                <a16:creationId xmlns:a16="http://schemas.microsoft.com/office/drawing/2014/main" id="{9687AD8D-848A-8ADD-7077-701BB821FF61}"/>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04957751-B323-EACE-5194-C6B8C5248728}"/>
              </a:ext>
            </a:extLst>
          </p:cNvPr>
          <p:cNvPicPr>
            <a:picLocks noChangeAspect="1"/>
          </p:cNvPicPr>
          <p:nvPr/>
        </p:nvPicPr>
        <p:blipFill>
          <a:blip r:embed="rId3"/>
          <a:stretch>
            <a:fillRect/>
          </a:stretch>
        </p:blipFill>
        <p:spPr>
          <a:xfrm>
            <a:off x="4700586" y="1671636"/>
            <a:ext cx="7491413" cy="5186363"/>
          </a:xfrm>
          <a:prstGeom prst="rect">
            <a:avLst/>
          </a:prstGeom>
        </p:spPr>
      </p:pic>
      <p:pic>
        <p:nvPicPr>
          <p:cNvPr id="8" name="Imagen 7">
            <a:extLst>
              <a:ext uri="{FF2B5EF4-FFF2-40B4-BE49-F238E27FC236}">
                <a16:creationId xmlns:a16="http://schemas.microsoft.com/office/drawing/2014/main" id="{7B6C4ADB-AD2F-5ED4-F767-75B2FA31AC4D}"/>
              </a:ext>
            </a:extLst>
          </p:cNvPr>
          <p:cNvPicPr>
            <a:picLocks noChangeAspect="1"/>
          </p:cNvPicPr>
          <p:nvPr/>
        </p:nvPicPr>
        <p:blipFill>
          <a:blip r:embed="rId4"/>
          <a:stretch>
            <a:fillRect/>
          </a:stretch>
        </p:blipFill>
        <p:spPr>
          <a:xfrm>
            <a:off x="6800592" y="0"/>
            <a:ext cx="5391407"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966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6997E-5B09-33BE-5BC1-58CA056CF904}"/>
              </a:ext>
            </a:extLst>
          </p:cNvPr>
          <p:cNvSpPr>
            <a:spLocks noGrp="1"/>
          </p:cNvSpPr>
          <p:nvPr>
            <p:ph type="title"/>
          </p:nvPr>
        </p:nvSpPr>
        <p:spPr>
          <a:xfrm>
            <a:off x="885826" y="685800"/>
            <a:ext cx="3429000" cy="971550"/>
          </a:xfrm>
        </p:spPr>
        <p:txBody>
          <a:bodyPr>
            <a:normAutofit/>
          </a:bodyPr>
          <a:lstStyle/>
          <a:p>
            <a:pPr algn="ctr"/>
            <a:r>
              <a:rPr lang="es-ES" sz="2800" b="1" dirty="0"/>
              <a:t>LUNES 16 DE JUNIO 2025</a:t>
            </a:r>
          </a:p>
        </p:txBody>
      </p:sp>
      <p:sp>
        <p:nvSpPr>
          <p:cNvPr id="3" name="Marcador de contenido 2">
            <a:extLst>
              <a:ext uri="{FF2B5EF4-FFF2-40B4-BE49-F238E27FC236}">
                <a16:creationId xmlns:a16="http://schemas.microsoft.com/office/drawing/2014/main" id="{1940C332-E6F8-B85B-EA19-55E94CF95F16}"/>
              </a:ext>
            </a:extLst>
          </p:cNvPr>
          <p:cNvSpPr>
            <a:spLocks noGrp="1"/>
          </p:cNvSpPr>
          <p:nvPr>
            <p:ph idx="1"/>
          </p:nvPr>
        </p:nvSpPr>
        <p:spPr>
          <a:xfrm>
            <a:off x="885826" y="1928813"/>
            <a:ext cx="3429000" cy="4757737"/>
          </a:xfrm>
        </p:spPr>
        <p:txBody>
          <a:bodyPr>
            <a:normAutofit fontScale="77500" lnSpcReduction="20000"/>
          </a:bodyPr>
          <a:lstStyle/>
          <a:p>
            <a:pPr marL="0" indent="0" algn="just">
              <a:buNone/>
            </a:pPr>
            <a:r>
              <a:rPr lang="es-ES" dirty="0"/>
              <a:t>La gobernadora de Monte Plata, </a:t>
            </a:r>
            <a:r>
              <a:rPr lang="es-ES" b="1" dirty="0"/>
              <a:t>Rafaela Javier Gomera</a:t>
            </a:r>
            <a:r>
              <a:rPr lang="es-ES" dirty="0"/>
              <a:t>, estuvo presente en el recorrido realizado por Tony Peña Guaba, coordinador del Gabinete de Política Social, en una significativa jornada de ayuda en la provincia. Miles de personas en los cinco municipios y los distritos municipales de Majagual y Gonzalo se beneficiaron de este operativo que demostró el compromiso del gobierno de Luis Abinader y las autoridades con el bienestar de la comunidad.</a:t>
            </a:r>
          </a:p>
        </p:txBody>
      </p:sp>
      <p:pic>
        <p:nvPicPr>
          <p:cNvPr id="4" name="Imagen 3">
            <a:extLst>
              <a:ext uri="{FF2B5EF4-FFF2-40B4-BE49-F238E27FC236}">
                <a16:creationId xmlns:a16="http://schemas.microsoft.com/office/drawing/2014/main" id="{A6CA5BD4-046C-0DE1-9691-7864DFDE0DF2}"/>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59E63B5A-4F2B-898E-F411-B1A3D8EA3464}"/>
              </a:ext>
            </a:extLst>
          </p:cNvPr>
          <p:cNvPicPr>
            <a:picLocks noChangeAspect="1"/>
          </p:cNvPicPr>
          <p:nvPr/>
        </p:nvPicPr>
        <p:blipFill>
          <a:blip r:embed="rId3"/>
          <a:stretch>
            <a:fillRect/>
          </a:stretch>
        </p:blipFill>
        <p:spPr>
          <a:xfrm>
            <a:off x="4314826" y="1657350"/>
            <a:ext cx="7877174" cy="5200650"/>
          </a:xfrm>
          <a:prstGeom prst="rect">
            <a:avLst/>
          </a:prstGeom>
        </p:spPr>
      </p:pic>
      <p:pic>
        <p:nvPicPr>
          <p:cNvPr id="8" name="Imagen 7">
            <a:extLst>
              <a:ext uri="{FF2B5EF4-FFF2-40B4-BE49-F238E27FC236}">
                <a16:creationId xmlns:a16="http://schemas.microsoft.com/office/drawing/2014/main" id="{0751C4E5-B019-38B4-0035-810683A9CA82}"/>
              </a:ext>
            </a:extLst>
          </p:cNvPr>
          <p:cNvPicPr>
            <a:picLocks noChangeAspect="1"/>
          </p:cNvPicPr>
          <p:nvPr/>
        </p:nvPicPr>
        <p:blipFill>
          <a:blip r:embed="rId4"/>
          <a:stretch>
            <a:fillRect/>
          </a:stretch>
        </p:blipFill>
        <p:spPr>
          <a:xfrm>
            <a:off x="6800592" y="0"/>
            <a:ext cx="5391408" cy="2471738"/>
          </a:xfrm>
          <a:prstGeom prst="rect">
            <a:avLst/>
          </a:prstGeom>
          <a:ln>
            <a:noFill/>
          </a:ln>
          <a:effectLst>
            <a:softEdge rad="112500"/>
          </a:effectLst>
        </p:spPr>
      </p:pic>
    </p:spTree>
    <p:extLst>
      <p:ext uri="{BB962C8B-B14F-4D97-AF65-F5344CB8AC3E}">
        <p14:creationId xmlns:p14="http://schemas.microsoft.com/office/powerpoint/2010/main" val="801144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C1F16-3471-AAE7-E55E-6827F8F8AE1D}"/>
              </a:ext>
            </a:extLst>
          </p:cNvPr>
          <p:cNvSpPr>
            <a:spLocks noGrp="1"/>
          </p:cNvSpPr>
          <p:nvPr>
            <p:ph type="title"/>
          </p:nvPr>
        </p:nvSpPr>
        <p:spPr>
          <a:xfrm>
            <a:off x="857250" y="171450"/>
            <a:ext cx="3700463" cy="700088"/>
          </a:xfrm>
        </p:spPr>
        <p:txBody>
          <a:bodyPr>
            <a:noAutofit/>
          </a:bodyPr>
          <a:lstStyle/>
          <a:p>
            <a:pPr algn="ctr"/>
            <a:r>
              <a:rPr lang="es-ES" sz="2400" b="1" dirty="0"/>
              <a:t>MARTES 17 DE JUNIO 2025</a:t>
            </a:r>
          </a:p>
        </p:txBody>
      </p:sp>
      <p:sp>
        <p:nvSpPr>
          <p:cNvPr id="3" name="Marcador de contenido 2">
            <a:extLst>
              <a:ext uri="{FF2B5EF4-FFF2-40B4-BE49-F238E27FC236}">
                <a16:creationId xmlns:a16="http://schemas.microsoft.com/office/drawing/2014/main" id="{950B295A-C2E9-3300-E41B-B3914B08C1B3}"/>
              </a:ext>
            </a:extLst>
          </p:cNvPr>
          <p:cNvSpPr>
            <a:spLocks noGrp="1"/>
          </p:cNvSpPr>
          <p:nvPr>
            <p:ph idx="1"/>
          </p:nvPr>
        </p:nvSpPr>
        <p:spPr>
          <a:xfrm>
            <a:off x="857250" y="1014413"/>
            <a:ext cx="3700463" cy="5700712"/>
          </a:xfrm>
        </p:spPr>
        <p:txBody>
          <a:bodyPr>
            <a:normAutofit fontScale="70000" lnSpcReduction="20000"/>
          </a:bodyPr>
          <a:lstStyle/>
          <a:p>
            <a:pPr marL="0" indent="0" algn="just">
              <a:buNone/>
            </a:pPr>
            <a:r>
              <a:rPr lang="es-ES" dirty="0"/>
              <a:t>La gobernadora de Monte Plata, Rafaela Javier Gomera, estuvo presente en la </a:t>
            </a:r>
            <a:r>
              <a:rPr lang="es-ES" b="1" dirty="0"/>
              <a:t>inauguración del Polideportivo de la Escuela General Eusebio Manzueta en Los Botados de Yamasá</a:t>
            </a:r>
            <a:r>
              <a:rPr lang="es-ES" dirty="0"/>
              <a:t> el pasado 17 de junio de 2025. Durante la ceremonia, la gobernadora enfatizó el impacto positivo de esta nueva infraestructura deportiva en el desarrollo integral de la juventud, agradeciendo al presidente Luis Abinader por su compromiso con la provincia y por la rápida ejecución de la obra. Javier Gomera destacó que el polideportivo es una manifestación del compromiso del gobierno central con la educación y el deporte, considerándolo no solo un espacio para la práctica deportiva, sino también un centro para el fomento de valores y la disciplina.</a:t>
            </a:r>
          </a:p>
        </p:txBody>
      </p:sp>
      <p:pic>
        <p:nvPicPr>
          <p:cNvPr id="4" name="Imagen 3">
            <a:extLst>
              <a:ext uri="{FF2B5EF4-FFF2-40B4-BE49-F238E27FC236}">
                <a16:creationId xmlns:a16="http://schemas.microsoft.com/office/drawing/2014/main" id="{0C6DC05D-46A9-FE20-B6D4-44BA9E510373}"/>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8327E64D-7E5E-D76F-9A80-F16AAE23C315}"/>
              </a:ext>
            </a:extLst>
          </p:cNvPr>
          <p:cNvPicPr>
            <a:picLocks noChangeAspect="1"/>
          </p:cNvPicPr>
          <p:nvPr/>
        </p:nvPicPr>
        <p:blipFill>
          <a:blip r:embed="rId3"/>
          <a:stretch>
            <a:fillRect/>
          </a:stretch>
        </p:blipFill>
        <p:spPr>
          <a:xfrm>
            <a:off x="4557713" y="1657350"/>
            <a:ext cx="5557838" cy="5200649"/>
          </a:xfrm>
          <a:prstGeom prst="rect">
            <a:avLst/>
          </a:prstGeom>
        </p:spPr>
      </p:pic>
      <p:pic>
        <p:nvPicPr>
          <p:cNvPr id="14" name="Imagen 13">
            <a:extLst>
              <a:ext uri="{FF2B5EF4-FFF2-40B4-BE49-F238E27FC236}">
                <a16:creationId xmlns:a16="http://schemas.microsoft.com/office/drawing/2014/main" id="{8BE13717-E953-416F-9E81-D9F43DBC844A}"/>
              </a:ext>
            </a:extLst>
          </p:cNvPr>
          <p:cNvPicPr>
            <a:picLocks noChangeAspect="1"/>
          </p:cNvPicPr>
          <p:nvPr/>
        </p:nvPicPr>
        <p:blipFill>
          <a:blip r:embed="rId4"/>
          <a:stretch>
            <a:fillRect/>
          </a:stretch>
        </p:blipFill>
        <p:spPr>
          <a:xfrm flipH="1">
            <a:off x="10115551" y="1657350"/>
            <a:ext cx="2076449" cy="1585912"/>
          </a:xfrm>
          <a:prstGeom prst="rect">
            <a:avLst/>
          </a:prstGeom>
        </p:spPr>
      </p:pic>
      <p:pic>
        <p:nvPicPr>
          <p:cNvPr id="16" name="Imagen 15">
            <a:extLst>
              <a:ext uri="{FF2B5EF4-FFF2-40B4-BE49-F238E27FC236}">
                <a16:creationId xmlns:a16="http://schemas.microsoft.com/office/drawing/2014/main" id="{1893C9A6-9BC7-9B93-6A00-BAA2DB87E686}"/>
              </a:ext>
            </a:extLst>
          </p:cNvPr>
          <p:cNvPicPr>
            <a:picLocks noChangeAspect="1"/>
          </p:cNvPicPr>
          <p:nvPr/>
        </p:nvPicPr>
        <p:blipFill>
          <a:blip r:embed="rId5"/>
          <a:stretch>
            <a:fillRect/>
          </a:stretch>
        </p:blipFill>
        <p:spPr>
          <a:xfrm>
            <a:off x="10115551" y="3243262"/>
            <a:ext cx="2076449" cy="1957388"/>
          </a:xfrm>
          <a:prstGeom prst="rect">
            <a:avLst/>
          </a:prstGeom>
        </p:spPr>
      </p:pic>
      <p:pic>
        <p:nvPicPr>
          <p:cNvPr id="18" name="Imagen 17">
            <a:extLst>
              <a:ext uri="{FF2B5EF4-FFF2-40B4-BE49-F238E27FC236}">
                <a16:creationId xmlns:a16="http://schemas.microsoft.com/office/drawing/2014/main" id="{2C59132D-10A8-28D3-2F62-D6170DFD8C6A}"/>
              </a:ext>
            </a:extLst>
          </p:cNvPr>
          <p:cNvPicPr>
            <a:picLocks noChangeAspect="1"/>
          </p:cNvPicPr>
          <p:nvPr/>
        </p:nvPicPr>
        <p:blipFill>
          <a:blip r:embed="rId6"/>
          <a:stretch>
            <a:fillRect/>
          </a:stretch>
        </p:blipFill>
        <p:spPr>
          <a:xfrm>
            <a:off x="10091251" y="5200649"/>
            <a:ext cx="2100749" cy="1657349"/>
          </a:xfrm>
          <a:prstGeom prst="rect">
            <a:avLst/>
          </a:prstGeom>
        </p:spPr>
      </p:pic>
    </p:spTree>
    <p:extLst>
      <p:ext uri="{BB962C8B-B14F-4D97-AF65-F5344CB8AC3E}">
        <p14:creationId xmlns:p14="http://schemas.microsoft.com/office/powerpoint/2010/main" val="3832969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D4337-2F7B-34E6-76B0-0E84D03729F8}"/>
              </a:ext>
            </a:extLst>
          </p:cNvPr>
          <p:cNvSpPr>
            <a:spLocks noGrp="1"/>
          </p:cNvSpPr>
          <p:nvPr>
            <p:ph type="title"/>
          </p:nvPr>
        </p:nvSpPr>
        <p:spPr>
          <a:xfrm>
            <a:off x="900114" y="171450"/>
            <a:ext cx="3600450" cy="900113"/>
          </a:xfrm>
        </p:spPr>
        <p:txBody>
          <a:bodyPr>
            <a:normAutofit/>
          </a:bodyPr>
          <a:lstStyle/>
          <a:p>
            <a:pPr algn="ctr"/>
            <a:r>
              <a:rPr lang="es-ES" sz="2400" b="1" dirty="0"/>
              <a:t>MIERCOLES 18 DE JUNIO 2025</a:t>
            </a:r>
          </a:p>
        </p:txBody>
      </p:sp>
      <p:sp>
        <p:nvSpPr>
          <p:cNvPr id="3" name="Marcador de contenido 2">
            <a:extLst>
              <a:ext uri="{FF2B5EF4-FFF2-40B4-BE49-F238E27FC236}">
                <a16:creationId xmlns:a16="http://schemas.microsoft.com/office/drawing/2014/main" id="{7AE6E255-0E3A-9109-BE44-FDB7265A7C5D}"/>
              </a:ext>
            </a:extLst>
          </p:cNvPr>
          <p:cNvSpPr>
            <a:spLocks noGrp="1"/>
          </p:cNvSpPr>
          <p:nvPr>
            <p:ph idx="1"/>
          </p:nvPr>
        </p:nvSpPr>
        <p:spPr>
          <a:xfrm>
            <a:off x="900114" y="1357312"/>
            <a:ext cx="3600450" cy="5329237"/>
          </a:xfrm>
        </p:spPr>
        <p:txBody>
          <a:bodyPr>
            <a:normAutofit lnSpcReduction="10000"/>
          </a:bodyPr>
          <a:lstStyle/>
          <a:p>
            <a:pPr marL="0" indent="0" algn="just">
              <a:buNone/>
            </a:pPr>
            <a:r>
              <a:rPr lang="es-ES" sz="1800" dirty="0"/>
              <a:t>a Gobernación de Monte Plata, bajo el liderazgo de la gobernadora Rafaela Javier, reafirmó su compromiso inquebrantable con la educación y el desarrollo de la juventud provincial al respaldar activamente el XVII Modelo Regional de Naciones Unidas. Este apoyo quedó patente con la presencia del licenciado Saturnino Pérez, asistente administrativo de la Gobernación, quien representó a la gobernadora en este trascendental evento. La participación de la Gobernación destaca su visión de empoderar a los jóvenes de los cinco distritos educativos, brindándoles una plataforma vital para cultivar habilidades en debate, negociación y liderazgo, fundamentales para formar ciudadanos globales capaces de afrontar los desafíos del futuro.</a:t>
            </a:r>
          </a:p>
        </p:txBody>
      </p:sp>
      <p:pic>
        <p:nvPicPr>
          <p:cNvPr id="4" name="Imagen 3">
            <a:extLst>
              <a:ext uri="{FF2B5EF4-FFF2-40B4-BE49-F238E27FC236}">
                <a16:creationId xmlns:a16="http://schemas.microsoft.com/office/drawing/2014/main" id="{08DC5360-B4AC-0132-51AD-347955CB26F1}"/>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6" name="Imagen 5">
            <a:extLst>
              <a:ext uri="{FF2B5EF4-FFF2-40B4-BE49-F238E27FC236}">
                <a16:creationId xmlns:a16="http://schemas.microsoft.com/office/drawing/2014/main" id="{4CA12EAC-8B88-994E-7743-907702071BBB}"/>
              </a:ext>
            </a:extLst>
          </p:cNvPr>
          <p:cNvPicPr>
            <a:picLocks noChangeAspect="1"/>
          </p:cNvPicPr>
          <p:nvPr/>
        </p:nvPicPr>
        <p:blipFill>
          <a:blip r:embed="rId3"/>
          <a:stretch>
            <a:fillRect/>
          </a:stretch>
        </p:blipFill>
        <p:spPr>
          <a:xfrm>
            <a:off x="4500564" y="1528762"/>
            <a:ext cx="7691436" cy="5329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68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E8F5E-5FA5-05D8-15F8-3E36AAAEBC69}"/>
              </a:ext>
            </a:extLst>
          </p:cNvPr>
          <p:cNvSpPr>
            <a:spLocks noGrp="1"/>
          </p:cNvSpPr>
          <p:nvPr>
            <p:ph type="title"/>
          </p:nvPr>
        </p:nvSpPr>
        <p:spPr>
          <a:xfrm>
            <a:off x="885826" y="247650"/>
            <a:ext cx="3829050" cy="881063"/>
          </a:xfrm>
        </p:spPr>
        <p:txBody>
          <a:bodyPr>
            <a:noAutofit/>
          </a:bodyPr>
          <a:lstStyle/>
          <a:p>
            <a:pPr algn="ctr"/>
            <a:r>
              <a:rPr lang="es-ES" sz="2800" b="1" dirty="0"/>
              <a:t>VIERNES 20 DE JUNIO 2025</a:t>
            </a:r>
          </a:p>
        </p:txBody>
      </p:sp>
      <p:sp>
        <p:nvSpPr>
          <p:cNvPr id="3" name="Marcador de contenido 2">
            <a:extLst>
              <a:ext uri="{FF2B5EF4-FFF2-40B4-BE49-F238E27FC236}">
                <a16:creationId xmlns:a16="http://schemas.microsoft.com/office/drawing/2014/main" id="{65C53093-21AB-791D-2C67-854707D6A32A}"/>
              </a:ext>
            </a:extLst>
          </p:cNvPr>
          <p:cNvSpPr>
            <a:spLocks noGrp="1"/>
          </p:cNvSpPr>
          <p:nvPr>
            <p:ph idx="1"/>
          </p:nvPr>
        </p:nvSpPr>
        <p:spPr>
          <a:xfrm>
            <a:off x="885826" y="1543050"/>
            <a:ext cx="3829050" cy="5067299"/>
          </a:xfrm>
        </p:spPr>
        <p:txBody>
          <a:bodyPr>
            <a:normAutofit fontScale="62500" lnSpcReduction="20000"/>
          </a:bodyPr>
          <a:lstStyle/>
          <a:p>
            <a:pPr marL="0" indent="0" algn="ctr">
              <a:buNone/>
            </a:pPr>
            <a:r>
              <a:rPr lang="es-ES" b="1" dirty="0"/>
              <a:t>El Compromiso de la Gobernadora Rafaela Javier con la Educación en Monte Plata</a:t>
            </a:r>
          </a:p>
          <a:p>
            <a:pPr marL="0" indent="0" algn="just">
              <a:buNone/>
            </a:pPr>
            <a:r>
              <a:rPr lang="es-ES" dirty="0"/>
              <a:t>La culminación del programa "Ya sé Leer", que celebró la alfabetización de 810 niños y niñas en Monte Plata, fue un claro reflejo del firme compromiso de la gobernadora Rafaela Javier con el avance educativo en la provincia. A través de la representación del licenciado Saturnino Pérez, la gobernación no solo validó la relevancia de iniciativas como esta, sino que también reafirmó su dedicación a sentar bases sólidas para el futuro académico de la niñez de Monte Plata. Este apoyo subraya la visión de la gobernadora de invertir en la educación como pilar fundamental para el progreso y el desarrollo de la comunidad, asegurando que los niños y niñas tengan las herramientas necesarias para construir un futuro brillante.</a:t>
            </a:r>
          </a:p>
          <a:p>
            <a:pPr marL="0" indent="0">
              <a:buNone/>
            </a:pPr>
            <a:endParaRPr lang="es-ES" dirty="0"/>
          </a:p>
        </p:txBody>
      </p:sp>
      <p:pic>
        <p:nvPicPr>
          <p:cNvPr id="4" name="Imagen 3">
            <a:extLst>
              <a:ext uri="{FF2B5EF4-FFF2-40B4-BE49-F238E27FC236}">
                <a16:creationId xmlns:a16="http://schemas.microsoft.com/office/drawing/2014/main" id="{8444963A-BE65-F8C3-6C7B-34E03987BF66}"/>
              </a:ext>
            </a:extLst>
          </p:cNvPr>
          <p:cNvPicPr>
            <a:picLocks noChangeAspect="1"/>
          </p:cNvPicPr>
          <p:nvPr/>
        </p:nvPicPr>
        <p:blipFill>
          <a:blip r:embed="rId2"/>
          <a:stretch>
            <a:fillRect/>
          </a:stretch>
        </p:blipFill>
        <p:spPr>
          <a:xfrm>
            <a:off x="5143242" y="171450"/>
            <a:ext cx="1657350" cy="1485900"/>
          </a:xfrm>
          <a:prstGeom prst="rect">
            <a:avLst/>
          </a:prstGeom>
          <a:ln>
            <a:noFill/>
          </a:ln>
          <a:effectLst>
            <a:softEdge rad="112500"/>
          </a:effectLst>
        </p:spPr>
      </p:pic>
      <p:pic>
        <p:nvPicPr>
          <p:cNvPr id="8" name="Imagen 7">
            <a:extLst>
              <a:ext uri="{FF2B5EF4-FFF2-40B4-BE49-F238E27FC236}">
                <a16:creationId xmlns:a16="http://schemas.microsoft.com/office/drawing/2014/main" id="{53955B07-7F2E-866A-9886-74C650281183}"/>
              </a:ext>
            </a:extLst>
          </p:cNvPr>
          <p:cNvPicPr>
            <a:picLocks noChangeAspect="1"/>
          </p:cNvPicPr>
          <p:nvPr/>
        </p:nvPicPr>
        <p:blipFill>
          <a:blip r:embed="rId3"/>
          <a:stretch>
            <a:fillRect/>
          </a:stretch>
        </p:blipFill>
        <p:spPr>
          <a:xfrm>
            <a:off x="4714876" y="1790700"/>
            <a:ext cx="7477124" cy="5067300"/>
          </a:xfrm>
          <a:prstGeom prst="rect">
            <a:avLst/>
          </a:prstGeom>
        </p:spPr>
      </p:pic>
      <p:pic>
        <p:nvPicPr>
          <p:cNvPr id="10" name="Imagen 9">
            <a:extLst>
              <a:ext uri="{FF2B5EF4-FFF2-40B4-BE49-F238E27FC236}">
                <a16:creationId xmlns:a16="http://schemas.microsoft.com/office/drawing/2014/main" id="{C98A317D-0A32-ABBB-5496-4D6983ED8767}"/>
              </a:ext>
            </a:extLst>
          </p:cNvPr>
          <p:cNvPicPr>
            <a:picLocks noChangeAspect="1"/>
          </p:cNvPicPr>
          <p:nvPr/>
        </p:nvPicPr>
        <p:blipFill>
          <a:blip r:embed="rId4"/>
          <a:stretch>
            <a:fillRect/>
          </a:stretch>
        </p:blipFill>
        <p:spPr>
          <a:xfrm>
            <a:off x="6915150" y="0"/>
            <a:ext cx="5248534" cy="33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257474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
  <TotalTime>1095</TotalTime>
  <Words>1536</Words>
  <Application>Microsoft Office PowerPoint</Application>
  <PresentationFormat>Panorámica</PresentationFormat>
  <Paragraphs>41</Paragraphs>
  <Slides>14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Arial</vt:lpstr>
      <vt:lpstr>Bahnschrift Condensed</vt:lpstr>
      <vt:lpstr>Bodoni MT Condensed</vt:lpstr>
      <vt:lpstr>Calibri</vt:lpstr>
      <vt:lpstr>Calibri Light</vt:lpstr>
      <vt:lpstr>Freestyle Script</vt:lpstr>
      <vt:lpstr>Myanmar Text</vt:lpstr>
      <vt:lpstr>Tw Cen MT</vt:lpstr>
      <vt:lpstr>Tema de Office</vt:lpstr>
      <vt:lpstr>RESUMEN JUNIO2025 DE LA GOBERNACION  CIVIL DE MONTE PLATA</vt:lpstr>
      <vt:lpstr>Gobernación Provincial De Monte Plata</vt:lpstr>
      <vt:lpstr>Miércoles 4 de Junio 2025</vt:lpstr>
      <vt:lpstr>VIERNES 6 DE JUNIO 2025</vt:lpstr>
      <vt:lpstr>JUEVES 12 DE JUNIO 2025</vt:lpstr>
      <vt:lpstr>LUNES 16 DE JUNIO 2025</vt:lpstr>
      <vt:lpstr>MARTES 17 DE JUNIO 2025</vt:lpstr>
      <vt:lpstr>MIERCOLES 18 DE JUNIO 2025</vt:lpstr>
      <vt:lpstr>VIERNES 20 DE JUNIO 2025</vt:lpstr>
      <vt:lpstr>MIERCOLES 25 DE JUNIO 2025</vt:lpstr>
      <vt:lpstr>MIERCOLES 25 DE JUNIO 2025</vt:lpstr>
      <vt:lpstr>JUEVES 26 DE JUNIO 2025</vt:lpstr>
      <vt:lpstr>SABADO 28 DE JUNIO 2025</vt:lpstr>
      <vt:lpstr>DEPARTAMENTO DE PRENSA Y RELACIONES PUBLICAS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Eddy Recio Periodita</dc:creator>
  <cp:lastModifiedBy>Gobernación Provincial Monte Plata</cp:lastModifiedBy>
  <cp:revision>20</cp:revision>
  <dcterms:created xsi:type="dcterms:W3CDTF">2025-07-02T13:59:34Z</dcterms:created>
  <dcterms:modified xsi:type="dcterms:W3CDTF">2025-07-15T16:21:39Z</dcterms:modified>
</cp:coreProperties>
</file>