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89750" cy="9671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0" autoAdjust="0"/>
    <p:restoredTop sz="94660"/>
  </p:normalViewPr>
  <p:slideViewPr>
    <p:cSldViewPr snapToGrid="0">
      <p:cViewPr>
        <p:scale>
          <a:sx n="64" d="100"/>
          <a:sy n="64" d="100"/>
        </p:scale>
        <p:origin x="85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s-ES"/>
            </a:p>
          </p:txBody>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12/1/2025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‹Nº›</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3990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70173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998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2194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40566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6090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627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7535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3814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‹Nº›</a:t>
            </a:fld>
            <a:endParaRPr lang="en-US" dirty="0"/>
          </a:p>
        </p:txBody>
      </p:sp>
    </p:spTree>
    <p:extLst>
      <p:ext uri="{BB962C8B-B14F-4D97-AF65-F5344CB8AC3E}">
        <p14:creationId xmlns:p14="http://schemas.microsoft.com/office/powerpoint/2010/main" val="1080371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9476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‹Nº›</a:t>
            </a:fld>
            <a:endParaRPr lang="en-US" dirty="0"/>
          </a:p>
        </p:txBody>
      </p:sp>
    </p:spTree>
    <p:extLst>
      <p:ext uri="{BB962C8B-B14F-4D97-AF65-F5344CB8AC3E}">
        <p14:creationId xmlns:p14="http://schemas.microsoft.com/office/powerpoint/2010/main" val="2631989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7755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9455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54595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1692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6792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s-ES"/>
            </a:p>
          </p:txBody>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12/1/2025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11656143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AE3107B-714A-461C-AC2A-394A70CFC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B3F6FE8-AF7E-4703-AB78-FD9AFD2AC2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a:extLst>
                <a:ext uri="{FF2B5EF4-FFF2-40B4-BE49-F238E27FC236}">
                  <a16:creationId xmlns:a16="http://schemas.microsoft.com/office/drawing/2014/main" id="{B6E95CD8-B3B8-425C-8484-D08634E4BEF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 name="Rectangle 13">
              <a:extLst>
                <a:ext uri="{FF2B5EF4-FFF2-40B4-BE49-F238E27FC236}">
                  <a16:creationId xmlns:a16="http://schemas.microsoft.com/office/drawing/2014/main" id="{5395F701-DCB7-480C-817B-538CD262B7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s-ES"/>
            </a:p>
          </p:txBody>
        </p:sp>
        <p:pic>
          <p:nvPicPr>
            <p:cNvPr id="15" name="Picture 14">
              <a:extLst>
                <a:ext uri="{FF2B5EF4-FFF2-40B4-BE49-F238E27FC236}">
                  <a16:creationId xmlns:a16="http://schemas.microsoft.com/office/drawing/2014/main" id="{C7BFDE70-806B-4B63-9B0E-CC97A2E355D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id="{B4FC4EAC-1FD8-4625-8AFF-04A04361319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ítulo 1">
            <a:extLst>
              <a:ext uri="{FF2B5EF4-FFF2-40B4-BE49-F238E27FC236}">
                <a16:creationId xmlns:a16="http://schemas.microsoft.com/office/drawing/2014/main" id="{C030095D-AAE4-90B5-68C8-014D39E5A10C}"/>
              </a:ext>
            </a:extLst>
          </p:cNvPr>
          <p:cNvSpPr>
            <a:spLocks noGrp="1"/>
          </p:cNvSpPr>
          <p:nvPr>
            <p:ph type="ctrTitle"/>
          </p:nvPr>
        </p:nvSpPr>
        <p:spPr>
          <a:xfrm>
            <a:off x="517454" y="1444339"/>
            <a:ext cx="5716524" cy="1760633"/>
          </a:xfrm>
        </p:spPr>
        <p:txBody>
          <a:bodyPr>
            <a:normAutofit/>
          </a:bodyPr>
          <a:lstStyle/>
          <a:p>
            <a:pPr>
              <a:lnSpc>
                <a:spcPct val="90000"/>
              </a:lnSpc>
            </a:pPr>
            <a:r>
              <a:rPr kumimoji="0" lang="en-US" sz="1800" b="1" i="0" u="none" strike="noStrike" kern="1200" cap="none" spc="0" normalizeH="0" baseline="0" noProof="0" dirty="0">
                <a:ln w="3175" cmpd="sng">
                  <a:noFill/>
                </a:ln>
                <a:effectLst/>
                <a:uLnTx/>
                <a:uFillTx/>
                <a:latin typeface="Garamond" panose="02020404030301010803"/>
                <a:ea typeface="+mj-ea"/>
                <a:cs typeface="+mj-cs"/>
              </a:rPr>
              <a:t>INFORME MENSUAL DEL DEPARTAMENTO DE RELACIONES PUBLICAS Y COMUNICACIONES DE LA GOBERNACION PROVINCIAL DE MONTE PLATA NOVIEMBRE 2025.</a:t>
            </a:r>
            <a:br>
              <a:rPr kumimoji="0" lang="en-US" sz="1800" b="1" i="0" u="none" strike="noStrike" kern="1200" cap="none" spc="0" normalizeH="0" baseline="0" noProof="0" dirty="0">
                <a:ln w="3175" cmpd="sng">
                  <a:noFill/>
                </a:ln>
                <a:effectLst/>
                <a:uLnTx/>
                <a:uFillTx/>
                <a:latin typeface="Garamond" panose="02020404030301010803"/>
                <a:ea typeface="+mj-ea"/>
                <a:cs typeface="+mj-cs"/>
              </a:rPr>
            </a:br>
            <a:endParaRPr lang="es-ES" sz="1800" dirty="0"/>
          </a:p>
        </p:txBody>
      </p:sp>
      <p:sp>
        <p:nvSpPr>
          <p:cNvPr id="3" name="Subtítulo 2">
            <a:extLst>
              <a:ext uri="{FF2B5EF4-FFF2-40B4-BE49-F238E27FC236}">
                <a16:creationId xmlns:a16="http://schemas.microsoft.com/office/drawing/2014/main" id="{DA2C0BCA-6A8E-55E3-8297-F5FBD01B7210}"/>
              </a:ext>
            </a:extLst>
          </p:cNvPr>
          <p:cNvSpPr>
            <a:spLocks noGrp="1"/>
          </p:cNvSpPr>
          <p:nvPr>
            <p:ph type="subTitle" idx="1"/>
          </p:nvPr>
        </p:nvSpPr>
        <p:spPr>
          <a:xfrm>
            <a:off x="1119884" y="3657596"/>
            <a:ext cx="4511664" cy="1933463"/>
          </a:xfrm>
        </p:spPr>
        <p:txBody>
          <a:bodyPr>
            <a:normAutofit fontScale="92500" lnSpcReduction="20000"/>
          </a:bodyPr>
          <a:lstStyle/>
          <a:p>
            <a:pPr marL="0" marR="0" lvl="0" indent="0" defTabSz="457200" rtl="0" eaLnBrk="1" fontAlgn="auto" latinLnBrk="0" hangingPunct="1">
              <a:lnSpc>
                <a:spcPct val="90000"/>
              </a:lnSpc>
              <a:spcBef>
                <a:spcPct val="20000"/>
              </a:spcBef>
              <a:spcAft>
                <a:spcPts val="600"/>
              </a:spcAft>
              <a:buClr>
                <a:srgbClr val="AB946B"/>
              </a:buClr>
              <a:buSzPct val="115000"/>
              <a:tabLst/>
              <a:defRPr/>
            </a:pPr>
            <a:r>
              <a:rPr kumimoji="0" lang="en-US" sz="1600" b="1" i="0" u="none" strike="noStrike" kern="1200" cap="none" spc="0" normalizeH="0" baseline="0" noProof="0" dirty="0">
                <a:ln>
                  <a:noFill/>
                </a:ln>
                <a:effectLst/>
                <a:uLnTx/>
                <a:uFillTx/>
                <a:latin typeface="Garamond" panose="02020404030301010803"/>
                <a:ea typeface="+mn-ea"/>
                <a:cs typeface="+mn-cs"/>
              </a:rPr>
              <a:t>Lic. Rafaela Javier Gomera</a:t>
            </a:r>
            <a:br>
              <a:rPr kumimoji="0" lang="en-US" sz="1600" b="1" i="0" u="none" strike="noStrike" kern="1200" cap="none" spc="0" normalizeH="0" baseline="0" noProof="0" dirty="0">
                <a:ln>
                  <a:noFill/>
                </a:ln>
                <a:effectLst/>
                <a:uLnTx/>
                <a:uFillTx/>
                <a:latin typeface="Garamond" panose="02020404030301010803"/>
                <a:ea typeface="+mn-ea"/>
                <a:cs typeface="+mn-cs"/>
              </a:rPr>
            </a:br>
            <a:r>
              <a:rPr kumimoji="0" lang="en-US" sz="1600" b="1" i="0" u="none" strike="noStrike" kern="1200" cap="none" spc="0" normalizeH="0" baseline="0" noProof="0" dirty="0">
                <a:ln>
                  <a:noFill/>
                </a:ln>
                <a:solidFill>
                  <a:srgbClr val="0070C0"/>
                </a:solidFill>
                <a:effectLst/>
                <a:uLnTx/>
                <a:uFillTx/>
                <a:latin typeface="Garamond" panose="02020404030301010803"/>
                <a:ea typeface="+mn-ea"/>
                <a:cs typeface="+mn-cs"/>
              </a:rPr>
              <a:t>       Gobernadora Civil de Monte Plata</a:t>
            </a:r>
            <a:br>
              <a:rPr kumimoji="0" lang="en-US" sz="1600" b="1" i="0" u="none" strike="noStrike" kern="1200" cap="none" spc="0" normalizeH="0" baseline="0" noProof="0" dirty="0">
                <a:ln>
                  <a:noFill/>
                </a:ln>
                <a:solidFill>
                  <a:srgbClr val="0070C0"/>
                </a:solidFill>
                <a:effectLst/>
                <a:uLnTx/>
                <a:uFillTx/>
                <a:latin typeface="Garamond" panose="02020404030301010803"/>
                <a:ea typeface="+mn-ea"/>
                <a:cs typeface="+mn-cs"/>
              </a:rPr>
            </a:br>
            <a:br>
              <a:rPr kumimoji="0" lang="en-US" sz="1600" b="1" i="0" u="none" strike="noStrike" kern="1200" cap="none" spc="0" normalizeH="0" baseline="0" noProof="0" dirty="0">
                <a:ln>
                  <a:noFill/>
                </a:ln>
                <a:effectLst/>
                <a:uLnTx/>
                <a:uFillTx/>
                <a:latin typeface="Garamond" panose="02020404030301010803"/>
                <a:ea typeface="+mn-ea"/>
                <a:cs typeface="+mn-cs"/>
              </a:rPr>
            </a:br>
            <a:r>
              <a:rPr kumimoji="0" lang="en-US" sz="1600" b="1" i="0" u="none" strike="noStrike" kern="1200" cap="none" spc="0" normalizeH="0" baseline="0" noProof="0" dirty="0">
                <a:ln>
                  <a:noFill/>
                </a:ln>
                <a:effectLst/>
                <a:uLnTx/>
                <a:uFillTx/>
                <a:latin typeface="Garamond" panose="02020404030301010803"/>
                <a:ea typeface="+mn-ea"/>
                <a:cs typeface="+mn-cs"/>
              </a:rPr>
              <a:t>                  </a:t>
            </a:r>
          </a:p>
          <a:p>
            <a:pPr marL="0" marR="0" lvl="0" indent="0" defTabSz="457200" rtl="0" eaLnBrk="1" fontAlgn="auto" latinLnBrk="0" hangingPunct="1">
              <a:lnSpc>
                <a:spcPct val="90000"/>
              </a:lnSpc>
              <a:spcBef>
                <a:spcPct val="20000"/>
              </a:spcBef>
              <a:spcAft>
                <a:spcPts val="600"/>
              </a:spcAft>
              <a:buClr>
                <a:srgbClr val="AB946B"/>
              </a:buClr>
              <a:buSzPct val="115000"/>
              <a:buFont typeface="Arial"/>
              <a:buChar char="•"/>
              <a:tabLst/>
              <a:defRPr/>
            </a:pPr>
            <a:endParaRPr kumimoji="0" lang="en-US" sz="1600" b="1" i="0" u="none" strike="noStrike" kern="1200" cap="none" spc="0" normalizeH="0" baseline="0" noProof="0" dirty="0">
              <a:ln>
                <a:noFill/>
              </a:ln>
              <a:effectLst/>
              <a:uLnTx/>
              <a:uFillTx/>
              <a:latin typeface="Garamond" panose="02020404030301010803"/>
              <a:ea typeface="+mn-ea"/>
              <a:cs typeface="+mn-cs"/>
            </a:endParaRPr>
          </a:p>
          <a:p>
            <a:pPr marL="0" marR="0" lvl="0" indent="0" defTabSz="457200" rtl="0" eaLnBrk="1" fontAlgn="auto" latinLnBrk="0" hangingPunct="1">
              <a:lnSpc>
                <a:spcPct val="90000"/>
              </a:lnSpc>
              <a:spcBef>
                <a:spcPct val="20000"/>
              </a:spcBef>
              <a:spcAft>
                <a:spcPts val="600"/>
              </a:spcAft>
              <a:buClr>
                <a:srgbClr val="AB946B"/>
              </a:buClr>
              <a:buSzPct val="115000"/>
              <a:buFont typeface="Arial"/>
              <a:buNone/>
              <a:tabLst/>
              <a:defRPr/>
            </a:pPr>
            <a:r>
              <a:rPr kumimoji="0" lang="en-US" sz="1600" b="1" i="0" u="none" strike="noStrike" kern="1200" cap="none" spc="0" normalizeH="0" baseline="0" noProof="0" dirty="0">
                <a:ln>
                  <a:noFill/>
                </a:ln>
                <a:effectLst/>
                <a:uLnTx/>
                <a:uFillTx/>
                <a:latin typeface="Garamond" panose="02020404030301010803"/>
                <a:ea typeface="+mn-ea"/>
                <a:cs typeface="+mn-cs"/>
              </a:rPr>
              <a:t>    Preparado Por:</a:t>
            </a:r>
            <a:br>
              <a:rPr kumimoji="0" lang="en-US" sz="1600" b="1" i="0" u="none" strike="noStrike" kern="1200" cap="none" spc="0" normalizeH="0" baseline="0" noProof="0" dirty="0">
                <a:ln>
                  <a:noFill/>
                </a:ln>
                <a:effectLst/>
                <a:uLnTx/>
                <a:uFillTx/>
                <a:latin typeface="Garamond" panose="02020404030301010803"/>
                <a:ea typeface="+mn-ea"/>
                <a:cs typeface="+mn-cs"/>
              </a:rPr>
            </a:br>
            <a:r>
              <a:rPr kumimoji="0" lang="en-US" sz="1600" b="1" i="0" u="none" strike="noStrike" kern="1200" cap="none" spc="0" normalizeH="0" baseline="0" noProof="0" dirty="0">
                <a:ln>
                  <a:noFill/>
                </a:ln>
                <a:effectLst/>
                <a:uLnTx/>
                <a:uFillTx/>
                <a:latin typeface="Garamond" panose="02020404030301010803"/>
                <a:ea typeface="+mn-ea"/>
                <a:cs typeface="+mn-cs"/>
              </a:rPr>
              <a:t>   </a:t>
            </a:r>
            <a:r>
              <a:rPr kumimoji="0" lang="en-US" sz="1600" b="1" i="1" u="none" strike="noStrike" kern="1200" cap="none" spc="0" normalizeH="0" baseline="0" noProof="0" dirty="0">
                <a:ln>
                  <a:noFill/>
                </a:ln>
                <a:solidFill>
                  <a:srgbClr val="0070C0"/>
                </a:solidFill>
                <a:effectLst/>
                <a:uLnTx/>
                <a:uFillTx/>
                <a:latin typeface="Garamond" panose="02020404030301010803"/>
                <a:ea typeface="+mn-ea"/>
                <a:cs typeface="+mn-cs"/>
              </a:rPr>
              <a:t>Lic. Yuleisys Arredondo Mejía</a:t>
            </a:r>
            <a:br>
              <a:rPr kumimoji="0" lang="en-US" sz="1600" b="1" i="0" u="none" strike="noStrike" kern="1200" cap="none" spc="0" normalizeH="0" baseline="0" noProof="0" dirty="0">
                <a:ln>
                  <a:noFill/>
                </a:ln>
                <a:effectLst/>
                <a:uLnTx/>
                <a:uFillTx/>
                <a:latin typeface="Garamond" panose="02020404030301010803"/>
                <a:ea typeface="+mn-ea"/>
                <a:cs typeface="+mn-cs"/>
              </a:rPr>
            </a:br>
            <a:r>
              <a:rPr kumimoji="0" lang="en-US" sz="1600" b="1" i="0" u="none" strike="noStrike" kern="1200" cap="none" spc="0" normalizeH="0" baseline="0" noProof="0" dirty="0">
                <a:ln>
                  <a:noFill/>
                </a:ln>
                <a:effectLst/>
                <a:uLnTx/>
                <a:uFillTx/>
                <a:latin typeface="Garamond" panose="02020404030301010803"/>
                <a:ea typeface="+mn-ea"/>
                <a:cs typeface="+mn-cs"/>
              </a:rPr>
              <a:t>   Encargada del departamento  de  Prensa y Relaciones Públicas</a:t>
            </a:r>
          </a:p>
          <a:p>
            <a:pPr>
              <a:lnSpc>
                <a:spcPct val="90000"/>
              </a:lnSpc>
            </a:pPr>
            <a:endParaRPr lang="es-ES" sz="1200" dirty="0"/>
          </a:p>
        </p:txBody>
      </p:sp>
      <p:cxnSp>
        <p:nvCxnSpPr>
          <p:cNvPr id="18" name="Straight Connector 17">
            <a:extLst>
              <a:ext uri="{FF2B5EF4-FFF2-40B4-BE49-F238E27FC236}">
                <a16:creationId xmlns:a16="http://schemas.microsoft.com/office/drawing/2014/main" id="{A36D75B7-CF09-4927-A857-F377500265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92636" y="3509772"/>
            <a:ext cx="3566160" cy="12359"/>
          </a:xfrm>
          <a:prstGeom prst="line">
            <a:avLst/>
          </a:prstGeom>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0E0A986F-4D9A-4E32-8DBD-A2B117A2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770" y="1092200"/>
            <a:ext cx="5003356" cy="470509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25AB956F-BA23-0513-BBCD-FD1BCCB91FDD}"/>
              </a:ext>
            </a:extLst>
          </p:cNvPr>
          <p:cNvPicPr>
            <a:picLocks noChangeAspect="1"/>
          </p:cNvPicPr>
          <p:nvPr/>
        </p:nvPicPr>
        <p:blipFill>
          <a:blip r:embed="rId5"/>
          <a:stretch>
            <a:fillRect/>
          </a:stretch>
        </p:blipFill>
        <p:spPr>
          <a:xfrm>
            <a:off x="7346287" y="3500802"/>
            <a:ext cx="2929520" cy="2131227"/>
          </a:xfrm>
          <a:prstGeom prst="rect">
            <a:avLst/>
          </a:prstGeom>
        </p:spPr>
      </p:pic>
      <p:pic>
        <p:nvPicPr>
          <p:cNvPr id="4" name="Imagen 3">
            <a:extLst>
              <a:ext uri="{FF2B5EF4-FFF2-40B4-BE49-F238E27FC236}">
                <a16:creationId xmlns:a16="http://schemas.microsoft.com/office/drawing/2014/main" id="{7A5A213C-336C-554D-68CD-3AF3738454F6}"/>
              </a:ext>
            </a:extLst>
          </p:cNvPr>
          <p:cNvPicPr>
            <a:picLocks noChangeAspect="1"/>
          </p:cNvPicPr>
          <p:nvPr/>
        </p:nvPicPr>
        <p:blipFill>
          <a:blip r:embed="rId6"/>
          <a:stretch>
            <a:fillRect/>
          </a:stretch>
        </p:blipFill>
        <p:spPr>
          <a:xfrm>
            <a:off x="7377938" y="1248997"/>
            <a:ext cx="2897869" cy="2108201"/>
          </a:xfrm>
          <a:prstGeom prst="rect">
            <a:avLst/>
          </a:prstGeom>
        </p:spPr>
      </p:pic>
    </p:spTree>
    <p:extLst>
      <p:ext uri="{BB962C8B-B14F-4D97-AF65-F5344CB8AC3E}">
        <p14:creationId xmlns:p14="http://schemas.microsoft.com/office/powerpoint/2010/main" val="3651872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BD642B1-E8A0-4B5B-8E4A-D8EF15A08E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2" name="Picture 11">
              <a:extLst>
                <a:ext uri="{FF2B5EF4-FFF2-40B4-BE49-F238E27FC236}">
                  <a16:creationId xmlns:a16="http://schemas.microsoft.com/office/drawing/2014/main" id="{241D71B9-BFD9-40DE-BC3B-E64BA289531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D2504B9E-D812-4C78-9981-5F48C1288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s-ES"/>
            </a:p>
          </p:txBody>
        </p:sp>
        <p:pic>
          <p:nvPicPr>
            <p:cNvPr id="14" name="Picture 13">
              <a:extLst>
                <a:ext uri="{FF2B5EF4-FFF2-40B4-BE49-F238E27FC236}">
                  <a16:creationId xmlns:a16="http://schemas.microsoft.com/office/drawing/2014/main" id="{2F886AB1-61BE-4427-BED7-571CF1EF1C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5" name="Picture 14">
              <a:extLst>
                <a:ext uri="{FF2B5EF4-FFF2-40B4-BE49-F238E27FC236}">
                  <a16:creationId xmlns:a16="http://schemas.microsoft.com/office/drawing/2014/main" id="{E912E8F6-1094-49C1-B7CD-CC46B33D6F8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7" name="Straight Connector 16">
            <a:extLst>
              <a:ext uri="{FF2B5EF4-FFF2-40B4-BE49-F238E27FC236}">
                <a16:creationId xmlns:a16="http://schemas.microsoft.com/office/drawing/2014/main" id="{1870FE29-3AF7-4226-8303-7C1B0B8E1F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9" name="Rectangle 18">
            <a:extLst>
              <a:ext uri="{FF2B5EF4-FFF2-40B4-BE49-F238E27FC236}">
                <a16:creationId xmlns:a16="http://schemas.microsoft.com/office/drawing/2014/main" id="{AAE3107B-714A-461C-AC2A-394A70CFC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B3F6FE8-AF7E-4703-AB78-FD9AFD2AC2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2" name="Picture 21">
              <a:extLst>
                <a:ext uri="{FF2B5EF4-FFF2-40B4-BE49-F238E27FC236}">
                  <a16:creationId xmlns:a16="http://schemas.microsoft.com/office/drawing/2014/main" id="{B6E95CD8-B3B8-425C-8484-D08634E4BEF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22">
              <a:extLst>
                <a:ext uri="{FF2B5EF4-FFF2-40B4-BE49-F238E27FC236}">
                  <a16:creationId xmlns:a16="http://schemas.microsoft.com/office/drawing/2014/main" id="{5395F701-DCB7-480C-817B-538CD262B7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s-ES"/>
            </a:p>
          </p:txBody>
        </p:sp>
        <p:pic>
          <p:nvPicPr>
            <p:cNvPr id="24" name="Picture 23">
              <a:extLst>
                <a:ext uri="{FF2B5EF4-FFF2-40B4-BE49-F238E27FC236}">
                  <a16:creationId xmlns:a16="http://schemas.microsoft.com/office/drawing/2014/main" id="{C7BFDE70-806B-4B63-9B0E-CC97A2E355D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5" name="Picture 24">
              <a:extLst>
                <a:ext uri="{FF2B5EF4-FFF2-40B4-BE49-F238E27FC236}">
                  <a16:creationId xmlns:a16="http://schemas.microsoft.com/office/drawing/2014/main" id="{B4FC4EAC-1FD8-4625-8AFF-04A04361319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CuadroTexto 3">
            <a:extLst>
              <a:ext uri="{FF2B5EF4-FFF2-40B4-BE49-F238E27FC236}">
                <a16:creationId xmlns:a16="http://schemas.microsoft.com/office/drawing/2014/main" id="{733B39CB-F45D-9679-EFF7-A52BD02CCCE7}"/>
              </a:ext>
            </a:extLst>
          </p:cNvPr>
          <p:cNvSpPr txBox="1"/>
          <p:nvPr/>
        </p:nvSpPr>
        <p:spPr>
          <a:xfrm>
            <a:off x="1119884" y="495707"/>
            <a:ext cx="4511664" cy="1525834"/>
          </a:xfrm>
          <a:prstGeom prst="rect">
            <a:avLst/>
          </a:prstGeom>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lang="en-US" sz="4000" b="1" kern="1200" cap="none" dirty="0">
                <a:ln w="3175" cmpd="sng">
                  <a:noFill/>
                </a:ln>
                <a:solidFill>
                  <a:schemeClr val="tx1">
                    <a:lumMod val="85000"/>
                    <a:lumOff val="15000"/>
                  </a:schemeClr>
                </a:solidFill>
                <a:effectLst/>
                <a:latin typeface="+mj-lt"/>
                <a:ea typeface="+mj-ea"/>
                <a:cs typeface="+mj-cs"/>
              </a:rPr>
              <a:t>SABADO </a:t>
            </a:r>
            <a:r>
              <a:rPr kumimoji="0" lang="en-US" sz="4000" b="1" i="0" u="none" strike="noStrike" kern="1200" cap="none" spc="0" normalizeH="0" baseline="0" noProof="0" dirty="0">
                <a:ln w="3175" cmpd="sng">
                  <a:noFill/>
                </a:ln>
                <a:solidFill>
                  <a:schemeClr val="tx1">
                    <a:lumMod val="85000"/>
                    <a:lumOff val="15000"/>
                  </a:schemeClr>
                </a:solidFill>
                <a:effectLst/>
                <a:uLnTx/>
                <a:uFillTx/>
                <a:latin typeface="+mj-lt"/>
                <a:ea typeface="+mj-ea"/>
                <a:cs typeface="+mj-cs"/>
              </a:rPr>
              <a:t> 15 DE NOVIEMBRE</a:t>
            </a:r>
            <a:endParaRPr kumimoji="0" lang="en-US" sz="4000" b="0" i="0" u="none" strike="noStrike" kern="1200" cap="none" spc="0" normalizeH="0" baseline="0" noProof="0" dirty="0">
              <a:ln w="3175" cmpd="sng">
                <a:noFill/>
              </a:ln>
              <a:solidFill>
                <a:schemeClr val="tx1">
                  <a:lumMod val="85000"/>
                  <a:lumOff val="15000"/>
                </a:schemeClr>
              </a:solidFill>
              <a:effectLst/>
              <a:uLnTx/>
              <a:uFillTx/>
              <a:latin typeface="+mj-lt"/>
              <a:ea typeface="+mj-ea"/>
              <a:cs typeface="+mj-cs"/>
            </a:endParaRPr>
          </a:p>
        </p:txBody>
      </p:sp>
      <p:cxnSp>
        <p:nvCxnSpPr>
          <p:cNvPr id="27" name="Straight Connector 26">
            <a:extLst>
              <a:ext uri="{FF2B5EF4-FFF2-40B4-BE49-F238E27FC236}">
                <a16:creationId xmlns:a16="http://schemas.microsoft.com/office/drawing/2014/main" id="{A36D75B7-CF09-4927-A857-F377500265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92636" y="3509772"/>
            <a:ext cx="3566160" cy="12359"/>
          </a:xfrm>
          <a:prstGeom prst="line">
            <a:avLst/>
          </a:prstGeom>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0E0A986F-4D9A-4E32-8DBD-A2B117A2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770" y="1092200"/>
            <a:ext cx="5003356" cy="470509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DE73108D-6FA6-3CCD-6A21-48A87161EADB}"/>
              </a:ext>
            </a:extLst>
          </p:cNvPr>
          <p:cNvPicPr>
            <a:picLocks noChangeAspect="1"/>
          </p:cNvPicPr>
          <p:nvPr/>
        </p:nvPicPr>
        <p:blipFill>
          <a:blip r:embed="rId7"/>
          <a:stretch>
            <a:fillRect/>
          </a:stretch>
        </p:blipFill>
        <p:spPr>
          <a:xfrm>
            <a:off x="6856815" y="846162"/>
            <a:ext cx="3892650" cy="2131227"/>
          </a:xfrm>
          <a:prstGeom prst="rect">
            <a:avLst/>
          </a:prstGeom>
        </p:spPr>
      </p:pic>
      <p:pic>
        <p:nvPicPr>
          <p:cNvPr id="6" name="Imagen 5">
            <a:extLst>
              <a:ext uri="{FF2B5EF4-FFF2-40B4-BE49-F238E27FC236}">
                <a16:creationId xmlns:a16="http://schemas.microsoft.com/office/drawing/2014/main" id="{40AEE539-C4B7-786E-5BF3-98E0A15C23C0}"/>
              </a:ext>
            </a:extLst>
          </p:cNvPr>
          <p:cNvPicPr>
            <a:picLocks noChangeAspect="1"/>
          </p:cNvPicPr>
          <p:nvPr/>
        </p:nvPicPr>
        <p:blipFill>
          <a:blip r:embed="rId8"/>
          <a:stretch>
            <a:fillRect/>
          </a:stretch>
        </p:blipFill>
        <p:spPr>
          <a:xfrm>
            <a:off x="6376543" y="2979175"/>
            <a:ext cx="4509520" cy="2651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AutoShape 2">
            <a:extLst>
              <a:ext uri="{FF2B5EF4-FFF2-40B4-BE49-F238E27FC236}">
                <a16:creationId xmlns:a16="http://schemas.microsoft.com/office/drawing/2014/main" id="{0E72CA1F-9B60-9AC0-2B06-8976BD7188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8" name="CuadroTexto 7">
            <a:extLst>
              <a:ext uri="{FF2B5EF4-FFF2-40B4-BE49-F238E27FC236}">
                <a16:creationId xmlns:a16="http://schemas.microsoft.com/office/drawing/2014/main" id="{7604A0DD-5296-6877-BE48-1882E6056CA1}"/>
              </a:ext>
            </a:extLst>
          </p:cNvPr>
          <p:cNvSpPr txBox="1"/>
          <p:nvPr/>
        </p:nvSpPr>
        <p:spPr>
          <a:xfrm>
            <a:off x="1200050" y="2021541"/>
            <a:ext cx="4577872" cy="646331"/>
          </a:xfrm>
          <a:prstGeom prst="rect">
            <a:avLst/>
          </a:prstGeom>
          <a:noFill/>
        </p:spPr>
        <p:txBody>
          <a:bodyPr wrap="square">
            <a:spAutoFit/>
          </a:bodyPr>
          <a:lstStyle/>
          <a:p>
            <a:r>
              <a:rPr lang="es-ES" b="1" dirty="0"/>
              <a:t>Avanza la Educación en Bayaguana, Primer Picazo del Liceo Experimental UASD</a:t>
            </a:r>
            <a:r>
              <a:rPr lang="es-ES" dirty="0"/>
              <a:t>. </a:t>
            </a:r>
          </a:p>
        </p:txBody>
      </p:sp>
      <p:sp>
        <p:nvSpPr>
          <p:cNvPr id="10" name="CuadroTexto 9">
            <a:extLst>
              <a:ext uri="{FF2B5EF4-FFF2-40B4-BE49-F238E27FC236}">
                <a16:creationId xmlns:a16="http://schemas.microsoft.com/office/drawing/2014/main" id="{3E3A7CA9-B1B1-32DD-02A1-A13EBAF6C454}"/>
              </a:ext>
            </a:extLst>
          </p:cNvPr>
          <p:cNvSpPr txBox="1"/>
          <p:nvPr/>
        </p:nvSpPr>
        <p:spPr>
          <a:xfrm>
            <a:off x="889647" y="3509686"/>
            <a:ext cx="5156584" cy="3385542"/>
          </a:xfrm>
          <a:prstGeom prst="rect">
            <a:avLst/>
          </a:prstGeom>
          <a:noFill/>
        </p:spPr>
        <p:txBody>
          <a:bodyPr wrap="square">
            <a:spAutoFit/>
          </a:bodyPr>
          <a:lstStyle/>
          <a:p>
            <a:pPr algn="just"/>
            <a:r>
              <a:rPr lang="es-ES" sz="1400" dirty="0"/>
              <a:t>Gracias a las prontas acciones del presidente Luis Rodolfo Abinader Corona, la rápida respuesta del rector de la  Universidad Autónoma de Santo Domingo (UASD), Editrudis Beltrán, las gestiones de la Gobernación Civil de Monte Plata, el comité Pro-UASD Bayaguana encabezado por la gobernadora Rafaela Javier </a:t>
            </a:r>
            <a:r>
              <a:rPr lang="es-ES" sz="1400" dirty="0" err="1"/>
              <a:t>Gomera,el</a:t>
            </a:r>
            <a:r>
              <a:rPr lang="es-ES" sz="1400" dirty="0"/>
              <a:t> alcalde </a:t>
            </a:r>
            <a:r>
              <a:rPr lang="es-ES" sz="1400" dirty="0" err="1"/>
              <a:t>Frangel</a:t>
            </a:r>
            <a:r>
              <a:rPr lang="es-ES" sz="1400" dirty="0"/>
              <a:t> </a:t>
            </a:r>
            <a:r>
              <a:rPr lang="es-ES" sz="1400" dirty="0" err="1"/>
              <a:t>Garcia</a:t>
            </a:r>
            <a:r>
              <a:rPr lang="es-ES" sz="1400" dirty="0"/>
              <a:t>, </a:t>
            </a:r>
            <a:r>
              <a:rPr lang="es-ES" sz="1400" dirty="0" err="1"/>
              <a:t>Niurca</a:t>
            </a:r>
            <a:r>
              <a:rPr lang="es-ES" sz="1400" dirty="0"/>
              <a:t> Sosa en representación de la (UASD), el regional de Educación Buenaventura de la Cruz, el distrital Gilberto D. Oleo </a:t>
            </a:r>
            <a:r>
              <a:rPr lang="es-ES" sz="1400" dirty="0" err="1"/>
              <a:t>Trinidad,el</a:t>
            </a:r>
            <a:r>
              <a:rPr lang="es-ES" sz="1400" dirty="0"/>
              <a:t> inmortal del deporte Isaac Ogando, Ramón Ortiz presidente (ADP), el </a:t>
            </a:r>
            <a:r>
              <a:rPr lang="es-ES" sz="1400" dirty="0" err="1"/>
              <a:t>parroco</a:t>
            </a:r>
            <a:r>
              <a:rPr lang="es-ES" sz="1400" dirty="0"/>
              <a:t> Juan Luis, Monseñor  Lorenzo Vargas, Miguel Polanco Gerente General  de la Cooperativa  el Progreso Fausto  Severino dirigente deportivo, Wilson Robles presidente del </a:t>
            </a:r>
            <a:r>
              <a:rPr lang="es-ES" sz="1400" dirty="0" err="1"/>
              <a:t>Comite</a:t>
            </a:r>
            <a:r>
              <a:rPr lang="es-ES" sz="1400" dirty="0"/>
              <a:t> de Luchas Populares, Rosa Aracena y Ramón Rodríguez Peña.</a:t>
            </a:r>
          </a:p>
          <a:p>
            <a:pPr algn="just"/>
            <a:endParaRPr lang="es-ES" sz="1400" dirty="0"/>
          </a:p>
          <a:p>
            <a:pPr algn="just"/>
            <a:endParaRPr lang="es-ES" sz="1400" dirty="0"/>
          </a:p>
          <a:p>
            <a:pPr algn="just"/>
            <a:r>
              <a:rPr lang="es-ES" dirty="0"/>
              <a:t>.</a:t>
            </a:r>
          </a:p>
        </p:txBody>
      </p:sp>
      <p:sp>
        <p:nvSpPr>
          <p:cNvPr id="18" name="CuadroTexto 17">
            <a:extLst>
              <a:ext uri="{FF2B5EF4-FFF2-40B4-BE49-F238E27FC236}">
                <a16:creationId xmlns:a16="http://schemas.microsoft.com/office/drawing/2014/main" id="{05EF4E43-7C42-D04C-9711-4F866E958780}"/>
              </a:ext>
            </a:extLst>
          </p:cNvPr>
          <p:cNvSpPr txBox="1"/>
          <p:nvPr/>
        </p:nvSpPr>
        <p:spPr>
          <a:xfrm>
            <a:off x="753340" y="2824540"/>
            <a:ext cx="5415135" cy="369332"/>
          </a:xfrm>
          <a:prstGeom prst="rect">
            <a:avLst/>
          </a:prstGeom>
          <a:noFill/>
        </p:spPr>
        <p:txBody>
          <a:bodyPr wrap="square">
            <a:spAutoFit/>
          </a:bodyPr>
          <a:lstStyle/>
          <a:p>
            <a:r>
              <a:rPr lang="es-ES" b="1" dirty="0">
                <a:solidFill>
                  <a:srgbClr val="FF0000"/>
                </a:solidFill>
              </a:rPr>
              <a:t>https://www.facebook.com/share/p/1A5HkFYFbn</a:t>
            </a:r>
            <a:r>
              <a:rPr lang="es-ES" dirty="0"/>
              <a:t>/</a:t>
            </a:r>
          </a:p>
        </p:txBody>
      </p:sp>
    </p:spTree>
    <p:extLst>
      <p:ext uri="{BB962C8B-B14F-4D97-AF65-F5344CB8AC3E}">
        <p14:creationId xmlns:p14="http://schemas.microsoft.com/office/powerpoint/2010/main" val="128667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4D17010-3C5A-8215-66DF-CA5721AE1AD0}"/>
              </a:ext>
            </a:extLst>
          </p:cNvPr>
          <p:cNvPicPr>
            <a:picLocks noChangeAspect="1"/>
          </p:cNvPicPr>
          <p:nvPr/>
        </p:nvPicPr>
        <p:blipFill>
          <a:blip r:embed="rId2"/>
          <a:stretch>
            <a:fillRect/>
          </a:stretch>
        </p:blipFill>
        <p:spPr>
          <a:xfrm>
            <a:off x="4565341" y="0"/>
            <a:ext cx="3889585" cy="2127688"/>
          </a:xfrm>
          <a:prstGeom prst="rect">
            <a:avLst/>
          </a:prstGeom>
        </p:spPr>
      </p:pic>
      <p:sp>
        <p:nvSpPr>
          <p:cNvPr id="4" name="CuadroTexto 3">
            <a:extLst>
              <a:ext uri="{FF2B5EF4-FFF2-40B4-BE49-F238E27FC236}">
                <a16:creationId xmlns:a16="http://schemas.microsoft.com/office/drawing/2014/main" id="{A2EE731D-FC9F-F1CC-EC3E-138B19C1A9D9}"/>
              </a:ext>
            </a:extLst>
          </p:cNvPr>
          <p:cNvSpPr txBox="1"/>
          <p:nvPr/>
        </p:nvSpPr>
        <p:spPr>
          <a:xfrm>
            <a:off x="1272704" y="895786"/>
            <a:ext cx="2639728"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2400" b="1" dirty="0">
                <a:ln w="3175" cmpd="sng">
                  <a:noFill/>
                </a:ln>
                <a:solidFill>
                  <a:srgbClr val="0070C0"/>
                </a:solidFill>
                <a:latin typeface="Garamond" panose="02020404030301010803"/>
              </a:rPr>
              <a:t>LUNES</a:t>
            </a:r>
            <a:r>
              <a:rPr kumimoji="0" lang="es-ES" sz="2400" b="1" i="0" u="none" strike="noStrike" kern="1200" cap="none" spc="0" normalizeH="0" baseline="0" noProof="0" dirty="0">
                <a:ln w="3175" cmpd="sng">
                  <a:noFill/>
                </a:ln>
                <a:solidFill>
                  <a:srgbClr val="0070C0"/>
                </a:solidFill>
                <a:effectLst/>
                <a:uLnTx/>
                <a:uFillTx/>
                <a:latin typeface="Garamond" panose="02020404030301010803"/>
                <a:ea typeface="+mn-ea"/>
                <a:cs typeface="+mn-cs"/>
              </a:rPr>
              <a:t> 1 7 DE NOVIEMBRE</a:t>
            </a:r>
            <a:endParaRPr kumimoji="0" lang="es-ES" sz="1800" b="0" i="0" u="none" strike="noStrike" kern="1200" cap="none" spc="0" normalizeH="0" baseline="0" noProof="0" dirty="0">
              <a:ln>
                <a:noFill/>
              </a:ln>
              <a:solidFill>
                <a:srgbClr val="0070C0"/>
              </a:solidFill>
              <a:effectLst/>
              <a:uLnTx/>
              <a:uFillTx/>
              <a:latin typeface="Garamond" panose="02020404030301010803"/>
              <a:ea typeface="+mn-ea"/>
              <a:cs typeface="+mn-cs"/>
            </a:endParaRPr>
          </a:p>
        </p:txBody>
      </p:sp>
      <p:sp>
        <p:nvSpPr>
          <p:cNvPr id="6" name="CuadroTexto 5">
            <a:extLst>
              <a:ext uri="{FF2B5EF4-FFF2-40B4-BE49-F238E27FC236}">
                <a16:creationId xmlns:a16="http://schemas.microsoft.com/office/drawing/2014/main" id="{D9C579AF-7ED4-364A-046F-2100D9C98789}"/>
              </a:ext>
            </a:extLst>
          </p:cNvPr>
          <p:cNvSpPr txBox="1"/>
          <p:nvPr/>
        </p:nvSpPr>
        <p:spPr>
          <a:xfrm>
            <a:off x="854439" y="1927236"/>
            <a:ext cx="4302177" cy="923330"/>
          </a:xfrm>
          <a:prstGeom prst="rect">
            <a:avLst/>
          </a:prstGeom>
          <a:noFill/>
        </p:spPr>
        <p:txBody>
          <a:bodyPr wrap="square">
            <a:spAutoFit/>
          </a:bodyPr>
          <a:lstStyle/>
          <a:p>
            <a:r>
              <a:rPr lang="es-ES" b="1" dirty="0"/>
              <a:t>Gobernadora supervisa avance en paso provisional del puente colapsado en Don Juan.</a:t>
            </a:r>
          </a:p>
        </p:txBody>
      </p:sp>
      <p:sp>
        <p:nvSpPr>
          <p:cNvPr id="8" name="CuadroTexto 7">
            <a:extLst>
              <a:ext uri="{FF2B5EF4-FFF2-40B4-BE49-F238E27FC236}">
                <a16:creationId xmlns:a16="http://schemas.microsoft.com/office/drawing/2014/main" id="{C1BAF6F0-AA36-01D1-59BE-2082B9430F48}"/>
              </a:ext>
            </a:extLst>
          </p:cNvPr>
          <p:cNvSpPr txBox="1"/>
          <p:nvPr/>
        </p:nvSpPr>
        <p:spPr>
          <a:xfrm>
            <a:off x="854439" y="3172539"/>
            <a:ext cx="6115986" cy="3139321"/>
          </a:xfrm>
          <a:prstGeom prst="rect">
            <a:avLst/>
          </a:prstGeom>
          <a:noFill/>
        </p:spPr>
        <p:txBody>
          <a:bodyPr wrap="square">
            <a:spAutoFit/>
          </a:bodyPr>
          <a:lstStyle/>
          <a:p>
            <a:pPr algn="just"/>
            <a:r>
              <a:rPr lang="es-ES" dirty="0"/>
              <a:t> La gobernadora civil de Monte Plata, Lic. Rafaela Javier Gomera, realizó una visita de supervisión al trabajo de construcción del paso provisional en el puente colapsado del distrito municipal Don Juan, con el objetivo de asegurar el avance de esta solución temporal que permitirá restablecer el tránsito en la zona.</a:t>
            </a:r>
          </a:p>
          <a:p>
            <a:pPr algn="just"/>
            <a:endParaRPr lang="es-ES" dirty="0"/>
          </a:p>
          <a:p>
            <a:pPr algn="just"/>
            <a:r>
              <a:rPr lang="es-ES" dirty="0"/>
              <a:t>Durante el recorrido, la gobernadora destacó el compromiso del Gobierno central con brindar respuestas rápidas ante situaciones que afectan la conectividad de las comunidades, al tiempo que exhortó a los equipos técnicos a continuar los trabajos con eficiencia y seguridad.</a:t>
            </a:r>
          </a:p>
        </p:txBody>
      </p:sp>
      <p:sp>
        <p:nvSpPr>
          <p:cNvPr id="10" name="CuadroTexto 9">
            <a:extLst>
              <a:ext uri="{FF2B5EF4-FFF2-40B4-BE49-F238E27FC236}">
                <a16:creationId xmlns:a16="http://schemas.microsoft.com/office/drawing/2014/main" id="{1A8A65EF-5E5C-3787-10D9-CF624039A1C1}"/>
              </a:ext>
            </a:extLst>
          </p:cNvPr>
          <p:cNvSpPr txBox="1"/>
          <p:nvPr/>
        </p:nvSpPr>
        <p:spPr>
          <a:xfrm>
            <a:off x="914873" y="2850566"/>
            <a:ext cx="5710779" cy="369332"/>
          </a:xfrm>
          <a:prstGeom prst="rect">
            <a:avLst/>
          </a:prstGeom>
          <a:noFill/>
        </p:spPr>
        <p:txBody>
          <a:bodyPr wrap="square">
            <a:spAutoFit/>
          </a:bodyPr>
          <a:lstStyle/>
          <a:p>
            <a:r>
              <a:rPr lang="es-ES" b="1" dirty="0">
                <a:solidFill>
                  <a:srgbClr val="FF0000"/>
                </a:solidFill>
              </a:rPr>
              <a:t>https://www.facebook.com/share/p/14Ph5geEPEB/</a:t>
            </a:r>
          </a:p>
        </p:txBody>
      </p:sp>
      <p:pic>
        <p:nvPicPr>
          <p:cNvPr id="11" name="Imagen 10">
            <a:extLst>
              <a:ext uri="{FF2B5EF4-FFF2-40B4-BE49-F238E27FC236}">
                <a16:creationId xmlns:a16="http://schemas.microsoft.com/office/drawing/2014/main" id="{9A3D877D-BD07-E9D0-BE53-9D00C6ECC6D6}"/>
              </a:ext>
            </a:extLst>
          </p:cNvPr>
          <p:cNvPicPr>
            <a:picLocks noChangeAspect="1"/>
          </p:cNvPicPr>
          <p:nvPr/>
        </p:nvPicPr>
        <p:blipFill>
          <a:blip r:embed="rId3"/>
          <a:stretch>
            <a:fillRect/>
          </a:stretch>
        </p:blipFill>
        <p:spPr>
          <a:xfrm>
            <a:off x="8454926" y="546140"/>
            <a:ext cx="3602636" cy="313932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2" name="Imagen 11">
            <a:extLst>
              <a:ext uri="{FF2B5EF4-FFF2-40B4-BE49-F238E27FC236}">
                <a16:creationId xmlns:a16="http://schemas.microsoft.com/office/drawing/2014/main" id="{C31F6BEC-7711-4D03-D360-BBE07FCEE32F}"/>
              </a:ext>
            </a:extLst>
          </p:cNvPr>
          <p:cNvPicPr>
            <a:picLocks noChangeAspect="1"/>
          </p:cNvPicPr>
          <p:nvPr/>
        </p:nvPicPr>
        <p:blipFill>
          <a:blip r:embed="rId4"/>
          <a:stretch>
            <a:fillRect/>
          </a:stretch>
        </p:blipFill>
        <p:spPr>
          <a:xfrm>
            <a:off x="7314409" y="3288883"/>
            <a:ext cx="4743153" cy="288286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421030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013573B-2E8A-0058-75B5-C5658646893B}"/>
              </a:ext>
            </a:extLst>
          </p:cNvPr>
          <p:cNvPicPr>
            <a:picLocks noChangeAspect="1"/>
          </p:cNvPicPr>
          <p:nvPr/>
        </p:nvPicPr>
        <p:blipFill>
          <a:blip r:embed="rId2"/>
          <a:stretch>
            <a:fillRect/>
          </a:stretch>
        </p:blipFill>
        <p:spPr>
          <a:xfrm>
            <a:off x="4316809" y="267866"/>
            <a:ext cx="3889585" cy="1600204"/>
          </a:xfrm>
          <a:prstGeom prst="rect">
            <a:avLst/>
          </a:prstGeom>
        </p:spPr>
      </p:pic>
      <p:sp>
        <p:nvSpPr>
          <p:cNvPr id="4" name="CuadroTexto 3">
            <a:extLst>
              <a:ext uri="{FF2B5EF4-FFF2-40B4-BE49-F238E27FC236}">
                <a16:creationId xmlns:a16="http://schemas.microsoft.com/office/drawing/2014/main" id="{FDF04EF6-B072-8B13-6CD7-DBE01414029C}"/>
              </a:ext>
            </a:extLst>
          </p:cNvPr>
          <p:cNvSpPr txBox="1"/>
          <p:nvPr/>
        </p:nvSpPr>
        <p:spPr>
          <a:xfrm>
            <a:off x="1242724" y="843739"/>
            <a:ext cx="2519807"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2400" b="1" dirty="0">
                <a:ln w="3175" cmpd="sng">
                  <a:noFill/>
                </a:ln>
                <a:solidFill>
                  <a:srgbClr val="0070C0"/>
                </a:solidFill>
                <a:latin typeface="Garamond" panose="02020404030301010803"/>
              </a:rPr>
              <a:t>MARTES</a:t>
            </a:r>
            <a:r>
              <a:rPr kumimoji="0" lang="es-ES" sz="2400" b="1" i="0" u="none" strike="noStrike" kern="1200" cap="none" spc="0" normalizeH="0" baseline="0" noProof="0" dirty="0">
                <a:ln w="3175" cmpd="sng">
                  <a:noFill/>
                </a:ln>
                <a:solidFill>
                  <a:srgbClr val="0070C0"/>
                </a:solidFill>
                <a:effectLst/>
                <a:uLnTx/>
                <a:uFillTx/>
                <a:latin typeface="Garamond" panose="02020404030301010803"/>
                <a:ea typeface="+mn-ea"/>
                <a:cs typeface="+mn-cs"/>
              </a:rPr>
              <a:t> 1 8  DE NOVIEMBRE</a:t>
            </a:r>
            <a:endParaRPr kumimoji="0" lang="es-ES" sz="1800" b="0" i="0" u="none" strike="noStrike" kern="1200" cap="none" spc="0" normalizeH="0" baseline="0" noProof="0" dirty="0">
              <a:ln>
                <a:noFill/>
              </a:ln>
              <a:solidFill>
                <a:srgbClr val="0070C0"/>
              </a:solidFill>
              <a:effectLst/>
              <a:uLnTx/>
              <a:uFillTx/>
              <a:latin typeface="Garamond" panose="02020404030301010803"/>
              <a:ea typeface="+mn-ea"/>
              <a:cs typeface="+mn-cs"/>
            </a:endParaRPr>
          </a:p>
        </p:txBody>
      </p:sp>
      <p:sp>
        <p:nvSpPr>
          <p:cNvPr id="6" name="CuadroTexto 5">
            <a:extLst>
              <a:ext uri="{FF2B5EF4-FFF2-40B4-BE49-F238E27FC236}">
                <a16:creationId xmlns:a16="http://schemas.microsoft.com/office/drawing/2014/main" id="{21CA4ECD-970E-9800-C1B1-DAE2D40C4832}"/>
              </a:ext>
            </a:extLst>
          </p:cNvPr>
          <p:cNvSpPr txBox="1"/>
          <p:nvPr/>
        </p:nvSpPr>
        <p:spPr>
          <a:xfrm>
            <a:off x="4037424" y="1707166"/>
            <a:ext cx="4379717" cy="923330"/>
          </a:xfrm>
          <a:prstGeom prst="rect">
            <a:avLst/>
          </a:prstGeom>
          <a:noFill/>
        </p:spPr>
        <p:txBody>
          <a:bodyPr wrap="square">
            <a:spAutoFit/>
          </a:bodyPr>
          <a:lstStyle/>
          <a:p>
            <a:pPr algn="ctr"/>
            <a:r>
              <a:rPr lang="es-ES" b="1" dirty="0"/>
              <a:t>Gobernación Civil une  esfuerzos para fortalecer acceso a becas a jóvenes en Monte Plata</a:t>
            </a:r>
          </a:p>
        </p:txBody>
      </p:sp>
      <p:sp>
        <p:nvSpPr>
          <p:cNvPr id="8" name="CuadroTexto 7">
            <a:extLst>
              <a:ext uri="{FF2B5EF4-FFF2-40B4-BE49-F238E27FC236}">
                <a16:creationId xmlns:a16="http://schemas.microsoft.com/office/drawing/2014/main" id="{54508F05-9872-D43A-2A73-AA7BA3232091}"/>
              </a:ext>
            </a:extLst>
          </p:cNvPr>
          <p:cNvSpPr txBox="1"/>
          <p:nvPr/>
        </p:nvSpPr>
        <p:spPr>
          <a:xfrm>
            <a:off x="4366309" y="3161044"/>
            <a:ext cx="3790587" cy="3139321"/>
          </a:xfrm>
          <a:prstGeom prst="rect">
            <a:avLst/>
          </a:prstGeom>
          <a:noFill/>
        </p:spPr>
        <p:txBody>
          <a:bodyPr wrap="square">
            <a:spAutoFit/>
          </a:bodyPr>
          <a:lstStyle/>
          <a:p>
            <a:pPr algn="just"/>
            <a:r>
              <a:rPr lang="es-ES" dirty="0"/>
              <a:t>La gobernadora civil, Lic. Rafaela Javier Gomera, encabezó una reunión estratégica junto al Dr. </a:t>
            </a:r>
            <a:r>
              <a:rPr lang="es-ES" dirty="0" err="1"/>
              <a:t>Estarling</a:t>
            </a:r>
            <a:r>
              <a:rPr lang="es-ES" dirty="0"/>
              <a:t> Cordero Brito, director de Becas Internacionales del MESCYT, y Rocío Ferreira, en representación del Ministerio de la Presidencia, con el objetivo de escuchar al sector productivo de la provincia y levantar las principales necesidades formativas del territorio.</a:t>
            </a:r>
          </a:p>
        </p:txBody>
      </p:sp>
      <p:pic>
        <p:nvPicPr>
          <p:cNvPr id="9" name="Imagen 8">
            <a:extLst>
              <a:ext uri="{FF2B5EF4-FFF2-40B4-BE49-F238E27FC236}">
                <a16:creationId xmlns:a16="http://schemas.microsoft.com/office/drawing/2014/main" id="{EB1725FB-B68D-D471-934F-6EA9A5973145}"/>
              </a:ext>
            </a:extLst>
          </p:cNvPr>
          <p:cNvPicPr>
            <a:picLocks noChangeAspect="1"/>
          </p:cNvPicPr>
          <p:nvPr/>
        </p:nvPicPr>
        <p:blipFill>
          <a:blip r:embed="rId3"/>
          <a:stretch>
            <a:fillRect/>
          </a:stretch>
        </p:blipFill>
        <p:spPr>
          <a:xfrm>
            <a:off x="748716" y="1707166"/>
            <a:ext cx="3357349" cy="20429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agen 9">
            <a:extLst>
              <a:ext uri="{FF2B5EF4-FFF2-40B4-BE49-F238E27FC236}">
                <a16:creationId xmlns:a16="http://schemas.microsoft.com/office/drawing/2014/main" id="{0D9BAB88-EF13-C0E5-B131-6C89E0F88CC9}"/>
              </a:ext>
            </a:extLst>
          </p:cNvPr>
          <p:cNvPicPr>
            <a:picLocks noChangeAspect="1"/>
          </p:cNvPicPr>
          <p:nvPr/>
        </p:nvPicPr>
        <p:blipFill>
          <a:blip r:embed="rId4"/>
          <a:stretch>
            <a:fillRect/>
          </a:stretch>
        </p:blipFill>
        <p:spPr>
          <a:xfrm>
            <a:off x="424604" y="3369785"/>
            <a:ext cx="3629215" cy="292716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1" name="Imagen 10">
            <a:extLst>
              <a:ext uri="{FF2B5EF4-FFF2-40B4-BE49-F238E27FC236}">
                <a16:creationId xmlns:a16="http://schemas.microsoft.com/office/drawing/2014/main" id="{37E613A0-9AF0-1B83-70EB-DC0F2D7EE090}"/>
              </a:ext>
            </a:extLst>
          </p:cNvPr>
          <p:cNvPicPr>
            <a:picLocks noChangeAspect="1"/>
          </p:cNvPicPr>
          <p:nvPr/>
        </p:nvPicPr>
        <p:blipFill>
          <a:blip r:embed="rId5"/>
          <a:stretch>
            <a:fillRect/>
          </a:stretch>
        </p:blipFill>
        <p:spPr>
          <a:xfrm>
            <a:off x="8643874" y="1259237"/>
            <a:ext cx="3357350" cy="24175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Imagen 11">
            <a:extLst>
              <a:ext uri="{FF2B5EF4-FFF2-40B4-BE49-F238E27FC236}">
                <a16:creationId xmlns:a16="http://schemas.microsoft.com/office/drawing/2014/main" id="{DCE184A7-3DA7-F37E-C5B1-AF719351A545}"/>
              </a:ext>
            </a:extLst>
          </p:cNvPr>
          <p:cNvPicPr>
            <a:picLocks noChangeAspect="1"/>
          </p:cNvPicPr>
          <p:nvPr/>
        </p:nvPicPr>
        <p:blipFill>
          <a:blip r:embed="rId6"/>
          <a:stretch>
            <a:fillRect/>
          </a:stretch>
        </p:blipFill>
        <p:spPr>
          <a:xfrm>
            <a:off x="8417141" y="3472005"/>
            <a:ext cx="3534334" cy="292716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4" name="CuadroTexto 13">
            <a:extLst>
              <a:ext uri="{FF2B5EF4-FFF2-40B4-BE49-F238E27FC236}">
                <a16:creationId xmlns:a16="http://schemas.microsoft.com/office/drawing/2014/main" id="{08F1E0CD-B00E-B9D7-E65A-14B77351AFEC}"/>
              </a:ext>
            </a:extLst>
          </p:cNvPr>
          <p:cNvSpPr txBox="1"/>
          <p:nvPr/>
        </p:nvSpPr>
        <p:spPr>
          <a:xfrm>
            <a:off x="4332798" y="2624412"/>
            <a:ext cx="4148211" cy="646331"/>
          </a:xfrm>
          <a:prstGeom prst="rect">
            <a:avLst/>
          </a:prstGeom>
          <a:noFill/>
        </p:spPr>
        <p:txBody>
          <a:bodyPr wrap="square">
            <a:spAutoFit/>
          </a:bodyPr>
          <a:lstStyle/>
          <a:p>
            <a:r>
              <a:rPr lang="es-ES" b="1" dirty="0">
                <a:solidFill>
                  <a:srgbClr val="FF0000"/>
                </a:solidFill>
              </a:rPr>
              <a:t>https://www.facebook.com/share/p/1CoSeBeDfD/</a:t>
            </a:r>
          </a:p>
        </p:txBody>
      </p:sp>
    </p:spTree>
    <p:extLst>
      <p:ext uri="{BB962C8B-B14F-4D97-AF65-F5344CB8AC3E}">
        <p14:creationId xmlns:p14="http://schemas.microsoft.com/office/powerpoint/2010/main" val="1355496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A93C594-1063-C5AF-D7E7-B14BBC935DDA}"/>
              </a:ext>
            </a:extLst>
          </p:cNvPr>
          <p:cNvSpPr txBox="1"/>
          <p:nvPr/>
        </p:nvSpPr>
        <p:spPr>
          <a:xfrm>
            <a:off x="696036" y="1140768"/>
            <a:ext cx="2647665"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w="3175" cmpd="sng">
                  <a:noFill/>
                </a:ln>
                <a:solidFill>
                  <a:srgbClr val="0070C0"/>
                </a:solidFill>
                <a:effectLst/>
                <a:uLnTx/>
                <a:uFillTx/>
                <a:latin typeface="Garamond" panose="02020404030301010803"/>
                <a:ea typeface="+mn-ea"/>
                <a:cs typeface="+mn-cs"/>
              </a:rPr>
              <a:t>MARTES 1 8  DE NOVIEMBRE</a:t>
            </a:r>
            <a:endParaRPr kumimoji="0" lang="es-ES" sz="1800" b="0" i="0" u="none" strike="noStrike" kern="1200" cap="none" spc="0" normalizeH="0" baseline="0" noProof="0" dirty="0">
              <a:ln>
                <a:noFill/>
              </a:ln>
              <a:solidFill>
                <a:srgbClr val="0070C0"/>
              </a:solidFill>
              <a:effectLst/>
              <a:uLnTx/>
              <a:uFillTx/>
              <a:latin typeface="Garamond" panose="02020404030301010803"/>
              <a:ea typeface="+mn-ea"/>
              <a:cs typeface="+mn-cs"/>
            </a:endParaRPr>
          </a:p>
        </p:txBody>
      </p:sp>
      <p:pic>
        <p:nvPicPr>
          <p:cNvPr id="4" name="Imagen 3">
            <a:extLst>
              <a:ext uri="{FF2B5EF4-FFF2-40B4-BE49-F238E27FC236}">
                <a16:creationId xmlns:a16="http://schemas.microsoft.com/office/drawing/2014/main" id="{C0B336B6-8D60-A61B-8FB9-BCFBB58D00BD}"/>
              </a:ext>
            </a:extLst>
          </p:cNvPr>
          <p:cNvPicPr>
            <a:picLocks noChangeAspect="1"/>
          </p:cNvPicPr>
          <p:nvPr/>
        </p:nvPicPr>
        <p:blipFill>
          <a:blip r:embed="rId2"/>
          <a:stretch>
            <a:fillRect/>
          </a:stretch>
        </p:blipFill>
        <p:spPr>
          <a:xfrm>
            <a:off x="4148854" y="-61434"/>
            <a:ext cx="3889585" cy="2127688"/>
          </a:xfrm>
          <a:prstGeom prst="rect">
            <a:avLst/>
          </a:prstGeom>
        </p:spPr>
      </p:pic>
      <p:sp>
        <p:nvSpPr>
          <p:cNvPr id="6" name="CuadroTexto 5">
            <a:extLst>
              <a:ext uri="{FF2B5EF4-FFF2-40B4-BE49-F238E27FC236}">
                <a16:creationId xmlns:a16="http://schemas.microsoft.com/office/drawing/2014/main" id="{D886F430-4F31-1C6D-8B9B-FA9440F0AA49}"/>
              </a:ext>
            </a:extLst>
          </p:cNvPr>
          <p:cNvSpPr txBox="1"/>
          <p:nvPr/>
        </p:nvSpPr>
        <p:spPr>
          <a:xfrm>
            <a:off x="820022" y="1989499"/>
            <a:ext cx="5637657" cy="646331"/>
          </a:xfrm>
          <a:prstGeom prst="rect">
            <a:avLst/>
          </a:prstGeom>
          <a:noFill/>
        </p:spPr>
        <p:txBody>
          <a:bodyPr wrap="square">
            <a:spAutoFit/>
          </a:bodyPr>
          <a:lstStyle/>
          <a:p>
            <a:r>
              <a:rPr lang="es-ES" b="1" dirty="0"/>
              <a:t>Inicio formal de trabajos para Liceo Experimental UASD en Bayaguana  avance histórico en la educación.</a:t>
            </a:r>
          </a:p>
        </p:txBody>
      </p:sp>
      <p:sp>
        <p:nvSpPr>
          <p:cNvPr id="8" name="CuadroTexto 7">
            <a:extLst>
              <a:ext uri="{FF2B5EF4-FFF2-40B4-BE49-F238E27FC236}">
                <a16:creationId xmlns:a16="http://schemas.microsoft.com/office/drawing/2014/main" id="{EFE870E8-03F0-8477-CA78-9D74A29E2DC9}"/>
              </a:ext>
            </a:extLst>
          </p:cNvPr>
          <p:cNvSpPr txBox="1"/>
          <p:nvPr/>
        </p:nvSpPr>
        <p:spPr>
          <a:xfrm>
            <a:off x="820022" y="2618096"/>
            <a:ext cx="5540991" cy="369332"/>
          </a:xfrm>
          <a:prstGeom prst="rect">
            <a:avLst/>
          </a:prstGeom>
          <a:noFill/>
        </p:spPr>
        <p:txBody>
          <a:bodyPr wrap="square">
            <a:spAutoFit/>
          </a:bodyPr>
          <a:lstStyle/>
          <a:p>
            <a:r>
              <a:rPr lang="es-ES" b="1" dirty="0">
                <a:solidFill>
                  <a:srgbClr val="FF0000"/>
                </a:solidFill>
              </a:rPr>
              <a:t>https://www.facebook.com/share/p/1TGzfULyPr/</a:t>
            </a:r>
          </a:p>
        </p:txBody>
      </p:sp>
      <p:sp>
        <p:nvSpPr>
          <p:cNvPr id="10" name="CuadroTexto 9">
            <a:extLst>
              <a:ext uri="{FF2B5EF4-FFF2-40B4-BE49-F238E27FC236}">
                <a16:creationId xmlns:a16="http://schemas.microsoft.com/office/drawing/2014/main" id="{3A978347-0218-EE81-BC39-4AD7AD5CA716}"/>
              </a:ext>
            </a:extLst>
          </p:cNvPr>
          <p:cNvSpPr txBox="1"/>
          <p:nvPr/>
        </p:nvSpPr>
        <p:spPr>
          <a:xfrm>
            <a:off x="820022" y="2921170"/>
            <a:ext cx="6114196" cy="3416320"/>
          </a:xfrm>
          <a:prstGeom prst="rect">
            <a:avLst/>
          </a:prstGeom>
          <a:noFill/>
        </p:spPr>
        <p:txBody>
          <a:bodyPr wrap="square">
            <a:spAutoFit/>
          </a:bodyPr>
          <a:lstStyle/>
          <a:p>
            <a:pPr algn="just"/>
            <a:r>
              <a:rPr lang="es-ES" dirty="0"/>
              <a:t>Gracias a las prontas respuestas del presidente Luis Rodolfo Abinader, el rector de la UASD Editrudis Beltrán, las gestiones de la Gobernación Civil de Monte Plata encabeza por la Lic. Rafaela Javier Gomera y el compromiso del comité Pro-UASD, se realizó este martes el formal inicio de los trabajos  del Liceo Experimental UASD en el sector Las Flores del municipio de Bayaguana. Esta importante obra educativa representa un paso firme hacia la expansión académica en la provincia, beneficiando a cientos de jóvenes que ahora contarán con una nueva oportunidad de formación con estándares universitarios, autoridades locales, educativas, comunitarias y religiosas participaron en el evento, reafirmando su respaldo a este proyecto transformador.</a:t>
            </a:r>
          </a:p>
        </p:txBody>
      </p:sp>
      <p:pic>
        <p:nvPicPr>
          <p:cNvPr id="11" name="Imagen 10">
            <a:extLst>
              <a:ext uri="{FF2B5EF4-FFF2-40B4-BE49-F238E27FC236}">
                <a16:creationId xmlns:a16="http://schemas.microsoft.com/office/drawing/2014/main" id="{BF2446E7-4EB3-BFD9-CFD9-D3B0D4A40697}"/>
              </a:ext>
            </a:extLst>
          </p:cNvPr>
          <p:cNvPicPr>
            <a:picLocks noChangeAspect="1"/>
          </p:cNvPicPr>
          <p:nvPr/>
        </p:nvPicPr>
        <p:blipFill>
          <a:blip r:embed="rId3"/>
          <a:stretch>
            <a:fillRect/>
          </a:stretch>
        </p:blipFill>
        <p:spPr>
          <a:xfrm>
            <a:off x="8043147" y="466369"/>
            <a:ext cx="3557490" cy="273061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8A355A64-3D11-E19C-42D1-0D6508BF6D3E}"/>
              </a:ext>
            </a:extLst>
          </p:cNvPr>
          <p:cNvPicPr>
            <a:picLocks noChangeAspect="1"/>
          </p:cNvPicPr>
          <p:nvPr/>
        </p:nvPicPr>
        <p:blipFill>
          <a:blip r:embed="rId4"/>
          <a:stretch>
            <a:fillRect/>
          </a:stretch>
        </p:blipFill>
        <p:spPr>
          <a:xfrm>
            <a:off x="7161737" y="3370141"/>
            <a:ext cx="4780056" cy="284321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89318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7E5DD28-71DB-4D40-C191-0C07F32F04CD}"/>
              </a:ext>
            </a:extLst>
          </p:cNvPr>
          <p:cNvPicPr>
            <a:picLocks noChangeAspect="1"/>
          </p:cNvPicPr>
          <p:nvPr/>
        </p:nvPicPr>
        <p:blipFill>
          <a:blip r:embed="rId2"/>
          <a:stretch>
            <a:fillRect/>
          </a:stretch>
        </p:blipFill>
        <p:spPr>
          <a:xfrm>
            <a:off x="4777846" y="317337"/>
            <a:ext cx="3441524" cy="1770116"/>
          </a:xfrm>
          <a:prstGeom prst="rect">
            <a:avLst/>
          </a:prstGeom>
        </p:spPr>
      </p:pic>
      <p:sp>
        <p:nvSpPr>
          <p:cNvPr id="4" name="CuadroTexto 3">
            <a:extLst>
              <a:ext uri="{FF2B5EF4-FFF2-40B4-BE49-F238E27FC236}">
                <a16:creationId xmlns:a16="http://schemas.microsoft.com/office/drawing/2014/main" id="{E0D9D247-3F95-3001-1271-EECF91DFEB30}"/>
              </a:ext>
            </a:extLst>
          </p:cNvPr>
          <p:cNvSpPr txBox="1"/>
          <p:nvPr/>
        </p:nvSpPr>
        <p:spPr>
          <a:xfrm>
            <a:off x="1191790" y="626133"/>
            <a:ext cx="2797791"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w="3175" cmpd="sng">
                  <a:noFill/>
                </a:ln>
                <a:solidFill>
                  <a:srgbClr val="0070C0"/>
                </a:solidFill>
                <a:effectLst/>
                <a:uLnTx/>
                <a:uFillTx/>
                <a:latin typeface="Garamond" panose="02020404030301010803"/>
                <a:ea typeface="+mn-ea"/>
                <a:cs typeface="+mn-cs"/>
              </a:rPr>
              <a:t>MARTES 1 8  DE NOVIEMBRE</a:t>
            </a:r>
            <a:endParaRPr kumimoji="0" lang="es-ES" sz="1800" b="0" i="0" u="none" strike="noStrike" kern="1200" cap="none" spc="0" normalizeH="0" baseline="0" noProof="0" dirty="0">
              <a:ln>
                <a:noFill/>
              </a:ln>
              <a:solidFill>
                <a:srgbClr val="0070C0"/>
              </a:solidFill>
              <a:effectLst/>
              <a:uLnTx/>
              <a:uFillTx/>
              <a:latin typeface="Garamond" panose="02020404030301010803"/>
              <a:ea typeface="+mn-ea"/>
              <a:cs typeface="+mn-cs"/>
            </a:endParaRPr>
          </a:p>
        </p:txBody>
      </p:sp>
      <p:pic>
        <p:nvPicPr>
          <p:cNvPr id="5" name="Imagen 4">
            <a:extLst>
              <a:ext uri="{FF2B5EF4-FFF2-40B4-BE49-F238E27FC236}">
                <a16:creationId xmlns:a16="http://schemas.microsoft.com/office/drawing/2014/main" id="{61829B63-D24C-E54C-53D5-A9D1E93D83F5}"/>
              </a:ext>
            </a:extLst>
          </p:cNvPr>
          <p:cNvPicPr>
            <a:picLocks noChangeAspect="1"/>
          </p:cNvPicPr>
          <p:nvPr/>
        </p:nvPicPr>
        <p:blipFill>
          <a:blip r:embed="rId3"/>
          <a:stretch>
            <a:fillRect/>
          </a:stretch>
        </p:blipFill>
        <p:spPr>
          <a:xfrm>
            <a:off x="696268" y="1483165"/>
            <a:ext cx="3293313" cy="23037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a:extLst>
              <a:ext uri="{FF2B5EF4-FFF2-40B4-BE49-F238E27FC236}">
                <a16:creationId xmlns:a16="http://schemas.microsoft.com/office/drawing/2014/main" id="{C2827D40-C7BA-31FA-B27F-AB95823EEEAA}"/>
              </a:ext>
            </a:extLst>
          </p:cNvPr>
          <p:cNvPicPr>
            <a:picLocks noChangeAspect="1"/>
          </p:cNvPicPr>
          <p:nvPr/>
        </p:nvPicPr>
        <p:blipFill>
          <a:blip r:embed="rId4"/>
          <a:stretch>
            <a:fillRect/>
          </a:stretch>
        </p:blipFill>
        <p:spPr>
          <a:xfrm>
            <a:off x="558021" y="3838976"/>
            <a:ext cx="3406330" cy="2553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6">
            <a:extLst>
              <a:ext uri="{FF2B5EF4-FFF2-40B4-BE49-F238E27FC236}">
                <a16:creationId xmlns:a16="http://schemas.microsoft.com/office/drawing/2014/main" id="{3C190508-79B8-693D-589F-5CEA1735C461}"/>
              </a:ext>
            </a:extLst>
          </p:cNvPr>
          <p:cNvPicPr>
            <a:picLocks noChangeAspect="1"/>
          </p:cNvPicPr>
          <p:nvPr/>
        </p:nvPicPr>
        <p:blipFill>
          <a:blip r:embed="rId5"/>
          <a:stretch>
            <a:fillRect/>
          </a:stretch>
        </p:blipFill>
        <p:spPr>
          <a:xfrm>
            <a:off x="8558667" y="1285778"/>
            <a:ext cx="3075311" cy="2553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ACF82EC5-EFFD-615A-7B6C-55542B3329D8}"/>
              </a:ext>
            </a:extLst>
          </p:cNvPr>
          <p:cNvPicPr>
            <a:picLocks noChangeAspect="1"/>
          </p:cNvPicPr>
          <p:nvPr/>
        </p:nvPicPr>
        <p:blipFill>
          <a:blip r:embed="rId6"/>
          <a:stretch>
            <a:fillRect/>
          </a:stretch>
        </p:blipFill>
        <p:spPr>
          <a:xfrm>
            <a:off x="8545508" y="3786906"/>
            <a:ext cx="3075312" cy="2804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CuadroTexto 9">
            <a:extLst>
              <a:ext uri="{FF2B5EF4-FFF2-40B4-BE49-F238E27FC236}">
                <a16:creationId xmlns:a16="http://schemas.microsoft.com/office/drawing/2014/main" id="{0BEC7C16-F80E-9CFB-767F-FA55F302524E}"/>
              </a:ext>
            </a:extLst>
          </p:cNvPr>
          <p:cNvSpPr txBox="1"/>
          <p:nvPr/>
        </p:nvSpPr>
        <p:spPr>
          <a:xfrm>
            <a:off x="4446865" y="1888968"/>
            <a:ext cx="4224011" cy="923330"/>
          </a:xfrm>
          <a:prstGeom prst="rect">
            <a:avLst/>
          </a:prstGeom>
          <a:noFill/>
        </p:spPr>
        <p:txBody>
          <a:bodyPr wrap="square">
            <a:spAutoFit/>
          </a:bodyPr>
          <a:lstStyle/>
          <a:p>
            <a:r>
              <a:rPr lang="es-ES" b="1" dirty="0"/>
              <a:t>Gobernadora de Monte Plata inaugura cuatro aulas en la escuela José Pantaleón Castillo de Bayaguana.</a:t>
            </a:r>
          </a:p>
        </p:txBody>
      </p:sp>
      <p:sp>
        <p:nvSpPr>
          <p:cNvPr id="17" name="CuadroTexto 16">
            <a:extLst>
              <a:ext uri="{FF2B5EF4-FFF2-40B4-BE49-F238E27FC236}">
                <a16:creationId xmlns:a16="http://schemas.microsoft.com/office/drawing/2014/main" id="{520D0AF6-4191-8260-ED49-AD0E5A82DFA2}"/>
              </a:ext>
            </a:extLst>
          </p:cNvPr>
          <p:cNvSpPr txBox="1"/>
          <p:nvPr/>
        </p:nvSpPr>
        <p:spPr>
          <a:xfrm>
            <a:off x="4585111" y="2782669"/>
            <a:ext cx="3598417" cy="646331"/>
          </a:xfrm>
          <a:prstGeom prst="rect">
            <a:avLst/>
          </a:prstGeom>
          <a:noFill/>
        </p:spPr>
        <p:txBody>
          <a:bodyPr wrap="square">
            <a:spAutoFit/>
          </a:bodyPr>
          <a:lstStyle/>
          <a:p>
            <a:r>
              <a:rPr lang="es-ES" b="1" dirty="0">
                <a:solidFill>
                  <a:srgbClr val="FF0000"/>
                </a:solidFill>
              </a:rPr>
              <a:t>https://www.facebook.com/share/p/1A9rEcPMYv/</a:t>
            </a:r>
          </a:p>
        </p:txBody>
      </p:sp>
      <p:sp>
        <p:nvSpPr>
          <p:cNvPr id="21" name="CuadroTexto 20">
            <a:extLst>
              <a:ext uri="{FF2B5EF4-FFF2-40B4-BE49-F238E27FC236}">
                <a16:creationId xmlns:a16="http://schemas.microsoft.com/office/drawing/2014/main" id="{A47FCF8D-5BA2-441E-2DFC-0A3F38E0B20F}"/>
              </a:ext>
            </a:extLst>
          </p:cNvPr>
          <p:cNvSpPr txBox="1"/>
          <p:nvPr/>
        </p:nvSpPr>
        <p:spPr>
          <a:xfrm>
            <a:off x="4634804" y="3659084"/>
            <a:ext cx="3453420" cy="2585323"/>
          </a:xfrm>
          <a:prstGeom prst="rect">
            <a:avLst/>
          </a:prstGeom>
          <a:noFill/>
        </p:spPr>
        <p:txBody>
          <a:bodyPr wrap="square">
            <a:spAutoFit/>
          </a:bodyPr>
          <a:lstStyle/>
          <a:p>
            <a:pPr algn="just"/>
            <a:r>
              <a:rPr lang="es-ES" dirty="0"/>
              <a:t>La gobernadora civil de Monte Plata, Lic. Rafaela Javier Gomera, dejó inauguradas este martes cuatro nuevas aulas en la escuela José Pantaleón Castillo, en el municipio de Bayaguana, como parte del compromiso del Gobierno con la mejora de la infraestructura educativa en la región.</a:t>
            </a:r>
          </a:p>
        </p:txBody>
      </p:sp>
    </p:spTree>
    <p:extLst>
      <p:ext uri="{BB962C8B-B14F-4D97-AF65-F5344CB8AC3E}">
        <p14:creationId xmlns:p14="http://schemas.microsoft.com/office/powerpoint/2010/main" val="3506985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69F5FC8-136A-0058-1D94-CE0C92E9630E}"/>
              </a:ext>
            </a:extLst>
          </p:cNvPr>
          <p:cNvPicPr>
            <a:picLocks noChangeAspect="1"/>
          </p:cNvPicPr>
          <p:nvPr/>
        </p:nvPicPr>
        <p:blipFill>
          <a:blip r:embed="rId2"/>
          <a:stretch>
            <a:fillRect/>
          </a:stretch>
        </p:blipFill>
        <p:spPr>
          <a:xfrm>
            <a:off x="4581496" y="0"/>
            <a:ext cx="3438442" cy="1767993"/>
          </a:xfrm>
          <a:prstGeom prst="rect">
            <a:avLst/>
          </a:prstGeom>
        </p:spPr>
      </p:pic>
      <p:sp>
        <p:nvSpPr>
          <p:cNvPr id="4" name="CuadroTexto 3">
            <a:extLst>
              <a:ext uri="{FF2B5EF4-FFF2-40B4-BE49-F238E27FC236}">
                <a16:creationId xmlns:a16="http://schemas.microsoft.com/office/drawing/2014/main" id="{19477DE0-3784-BA00-6E4A-81190A4D16F9}"/>
              </a:ext>
            </a:extLst>
          </p:cNvPr>
          <p:cNvSpPr txBox="1"/>
          <p:nvPr/>
        </p:nvSpPr>
        <p:spPr>
          <a:xfrm>
            <a:off x="1119117" y="704040"/>
            <a:ext cx="2784143"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w="3175" cmpd="sng">
                  <a:noFill/>
                </a:ln>
                <a:solidFill>
                  <a:srgbClr val="0070C0"/>
                </a:solidFill>
                <a:effectLst/>
                <a:uLnTx/>
                <a:uFillTx/>
                <a:latin typeface="Garamond" panose="02020404030301010803"/>
                <a:ea typeface="+mn-ea"/>
                <a:cs typeface="+mn-cs"/>
              </a:rPr>
              <a:t>M</a:t>
            </a:r>
            <a:r>
              <a:rPr lang="es-ES" sz="2400" b="1" dirty="0">
                <a:ln w="3175" cmpd="sng">
                  <a:noFill/>
                </a:ln>
                <a:solidFill>
                  <a:srgbClr val="0070C0"/>
                </a:solidFill>
                <a:latin typeface="Garamond" panose="02020404030301010803"/>
              </a:rPr>
              <a:t>I</a:t>
            </a:r>
            <a:r>
              <a:rPr kumimoji="0" lang="es-ES" sz="2400" b="1" i="0" u="none" strike="noStrike" kern="1200" cap="none" spc="0" normalizeH="0" baseline="0" noProof="0" dirty="0">
                <a:ln w="3175" cmpd="sng">
                  <a:noFill/>
                </a:ln>
                <a:solidFill>
                  <a:srgbClr val="0070C0"/>
                </a:solidFill>
                <a:effectLst/>
                <a:uLnTx/>
                <a:uFillTx/>
                <a:latin typeface="Garamond" panose="02020404030301010803"/>
                <a:ea typeface="+mn-ea"/>
                <a:cs typeface="+mn-cs"/>
              </a:rPr>
              <a:t>ERCOLES 1 9  DE NOVIEMBRE</a:t>
            </a:r>
            <a:endParaRPr kumimoji="0" lang="es-ES" sz="1800" b="0" i="0" u="none" strike="noStrike" kern="1200" cap="none" spc="0" normalizeH="0" baseline="0" noProof="0" dirty="0">
              <a:ln>
                <a:noFill/>
              </a:ln>
              <a:solidFill>
                <a:srgbClr val="0070C0"/>
              </a:solidFill>
              <a:effectLst/>
              <a:uLnTx/>
              <a:uFillTx/>
              <a:latin typeface="Garamond" panose="02020404030301010803"/>
              <a:ea typeface="+mn-ea"/>
              <a:cs typeface="+mn-cs"/>
            </a:endParaRPr>
          </a:p>
        </p:txBody>
      </p:sp>
      <p:sp>
        <p:nvSpPr>
          <p:cNvPr id="6" name="CuadroTexto 5">
            <a:extLst>
              <a:ext uri="{FF2B5EF4-FFF2-40B4-BE49-F238E27FC236}">
                <a16:creationId xmlns:a16="http://schemas.microsoft.com/office/drawing/2014/main" id="{F5A7FF93-9964-5586-4EF3-35B729341214}"/>
              </a:ext>
            </a:extLst>
          </p:cNvPr>
          <p:cNvSpPr txBox="1"/>
          <p:nvPr/>
        </p:nvSpPr>
        <p:spPr>
          <a:xfrm>
            <a:off x="629586" y="1601751"/>
            <a:ext cx="11061995" cy="646331"/>
          </a:xfrm>
          <a:prstGeom prst="rect">
            <a:avLst/>
          </a:prstGeom>
          <a:noFill/>
        </p:spPr>
        <p:txBody>
          <a:bodyPr wrap="square">
            <a:spAutoFit/>
          </a:bodyPr>
          <a:lstStyle/>
          <a:p>
            <a:r>
              <a:rPr lang="es-ES" b="1" dirty="0"/>
              <a:t>Gobernadoras de la Región Higuamo reciben inducción sobre estructura y funciones del Ministerio de Hacienda y Economía</a:t>
            </a:r>
          </a:p>
        </p:txBody>
      </p:sp>
      <p:sp>
        <p:nvSpPr>
          <p:cNvPr id="8" name="CuadroTexto 7">
            <a:extLst>
              <a:ext uri="{FF2B5EF4-FFF2-40B4-BE49-F238E27FC236}">
                <a16:creationId xmlns:a16="http://schemas.microsoft.com/office/drawing/2014/main" id="{79AC7D22-667E-DFD8-9492-15D29DBEF4E1}"/>
              </a:ext>
            </a:extLst>
          </p:cNvPr>
          <p:cNvSpPr txBox="1"/>
          <p:nvPr/>
        </p:nvSpPr>
        <p:spPr>
          <a:xfrm>
            <a:off x="844041" y="2259537"/>
            <a:ext cx="7861110" cy="369332"/>
          </a:xfrm>
          <a:prstGeom prst="rect">
            <a:avLst/>
          </a:prstGeom>
          <a:noFill/>
        </p:spPr>
        <p:txBody>
          <a:bodyPr wrap="square">
            <a:spAutoFit/>
          </a:bodyPr>
          <a:lstStyle/>
          <a:p>
            <a:r>
              <a:rPr lang="es-ES" b="1" dirty="0">
                <a:solidFill>
                  <a:srgbClr val="FF0000"/>
                </a:solidFill>
              </a:rPr>
              <a:t>https://www.facebook.com/share/p/1D2rNtUvoz</a:t>
            </a:r>
            <a:r>
              <a:rPr lang="es-ES" dirty="0"/>
              <a:t>/</a:t>
            </a:r>
          </a:p>
        </p:txBody>
      </p:sp>
      <p:sp>
        <p:nvSpPr>
          <p:cNvPr id="10" name="CuadroTexto 9">
            <a:extLst>
              <a:ext uri="{FF2B5EF4-FFF2-40B4-BE49-F238E27FC236}">
                <a16:creationId xmlns:a16="http://schemas.microsoft.com/office/drawing/2014/main" id="{A27DA561-91EF-FFDC-7093-461392FF416B}"/>
              </a:ext>
            </a:extLst>
          </p:cNvPr>
          <p:cNvSpPr txBox="1"/>
          <p:nvPr/>
        </p:nvSpPr>
        <p:spPr>
          <a:xfrm>
            <a:off x="777923" y="2495217"/>
            <a:ext cx="5704764" cy="3693319"/>
          </a:xfrm>
          <a:prstGeom prst="rect">
            <a:avLst/>
          </a:prstGeom>
          <a:noFill/>
        </p:spPr>
        <p:txBody>
          <a:bodyPr wrap="square">
            <a:spAutoFit/>
          </a:bodyPr>
          <a:lstStyle/>
          <a:p>
            <a:pPr algn="just"/>
            <a:r>
              <a:rPr lang="es-ES" dirty="0"/>
              <a:t>Las gobernadoras provinciales de Monte Plata, Hato Mayor y San Pedro de Macorís participaron este martes en una jornada de inducción sobre la estructura y el funcionamiento del Ministerio de  Hacienda y Economía, Planificación y Desarrollo (MEPyD), con el objetivo de fortalecer la articulación entre las gobernaciones y esta institución rectora de la planificación estatal.</a:t>
            </a:r>
          </a:p>
          <a:p>
            <a:pPr algn="just"/>
            <a:endParaRPr lang="es-ES" dirty="0"/>
          </a:p>
          <a:p>
            <a:pPr algn="just"/>
            <a:r>
              <a:rPr lang="es-ES" dirty="0"/>
              <a:t>La capacitación estuvo encabezada por el director Erick </a:t>
            </a:r>
            <a:r>
              <a:rPr lang="es-ES" dirty="0" err="1"/>
              <a:t>Dorrejo</a:t>
            </a:r>
            <a:r>
              <a:rPr lang="es-ES" dirty="0"/>
              <a:t>, quien explicó a las funcionarias y a sus equipos técnicos cómo opera el Ministerio  en su configuración actual, que integra funciones que anteriormente correspondían a los ministerios de Hacienda y Planificación.</a:t>
            </a:r>
          </a:p>
        </p:txBody>
      </p:sp>
      <p:pic>
        <p:nvPicPr>
          <p:cNvPr id="11" name="Imagen 10">
            <a:extLst>
              <a:ext uri="{FF2B5EF4-FFF2-40B4-BE49-F238E27FC236}">
                <a16:creationId xmlns:a16="http://schemas.microsoft.com/office/drawing/2014/main" id="{5FAF73D6-1EC8-464C-F941-EB1A14BBBBE3}"/>
              </a:ext>
            </a:extLst>
          </p:cNvPr>
          <p:cNvPicPr>
            <a:picLocks noChangeAspect="1"/>
          </p:cNvPicPr>
          <p:nvPr/>
        </p:nvPicPr>
        <p:blipFill>
          <a:blip r:embed="rId3"/>
          <a:stretch>
            <a:fillRect/>
          </a:stretch>
        </p:blipFill>
        <p:spPr>
          <a:xfrm>
            <a:off x="7417405" y="2248082"/>
            <a:ext cx="3935257" cy="16017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15A57CE6-2071-881C-C4AA-E340504CCC8D}"/>
              </a:ext>
            </a:extLst>
          </p:cNvPr>
          <p:cNvPicPr>
            <a:picLocks noChangeAspect="1"/>
          </p:cNvPicPr>
          <p:nvPr/>
        </p:nvPicPr>
        <p:blipFill>
          <a:blip r:embed="rId4"/>
          <a:stretch>
            <a:fillRect/>
          </a:stretch>
        </p:blipFill>
        <p:spPr>
          <a:xfrm>
            <a:off x="6960358" y="4045954"/>
            <a:ext cx="4508310" cy="22262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8157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02E0036-5AD5-FAEF-6B79-5E65F3BF77B3}"/>
              </a:ext>
            </a:extLst>
          </p:cNvPr>
          <p:cNvPicPr>
            <a:picLocks noChangeAspect="1"/>
          </p:cNvPicPr>
          <p:nvPr/>
        </p:nvPicPr>
        <p:blipFill>
          <a:blip r:embed="rId2"/>
          <a:stretch>
            <a:fillRect/>
          </a:stretch>
        </p:blipFill>
        <p:spPr>
          <a:xfrm>
            <a:off x="4212141" y="0"/>
            <a:ext cx="3438442" cy="1767993"/>
          </a:xfrm>
          <a:prstGeom prst="rect">
            <a:avLst/>
          </a:prstGeom>
        </p:spPr>
      </p:pic>
      <p:sp>
        <p:nvSpPr>
          <p:cNvPr id="6" name="CuadroTexto 5">
            <a:extLst>
              <a:ext uri="{FF2B5EF4-FFF2-40B4-BE49-F238E27FC236}">
                <a16:creationId xmlns:a16="http://schemas.microsoft.com/office/drawing/2014/main" id="{D16753F8-F118-EF3C-5FE0-69E9EAE6DFBE}"/>
              </a:ext>
            </a:extLst>
          </p:cNvPr>
          <p:cNvSpPr txBox="1"/>
          <p:nvPr/>
        </p:nvSpPr>
        <p:spPr>
          <a:xfrm>
            <a:off x="2253521" y="1692108"/>
            <a:ext cx="7684957" cy="369332"/>
          </a:xfrm>
          <a:prstGeom prst="rect">
            <a:avLst/>
          </a:prstGeom>
          <a:noFill/>
        </p:spPr>
        <p:txBody>
          <a:bodyPr wrap="square">
            <a:spAutoFit/>
          </a:bodyPr>
          <a:lstStyle/>
          <a:p>
            <a:r>
              <a:rPr lang="es-ES" b="1" dirty="0"/>
              <a:t>Autoridades inauguran nueva estación policial en El Guanito, Bayaguana</a:t>
            </a:r>
          </a:p>
        </p:txBody>
      </p:sp>
      <p:sp>
        <p:nvSpPr>
          <p:cNvPr id="8" name="CuadroTexto 7">
            <a:extLst>
              <a:ext uri="{FF2B5EF4-FFF2-40B4-BE49-F238E27FC236}">
                <a16:creationId xmlns:a16="http://schemas.microsoft.com/office/drawing/2014/main" id="{5607BF96-AAB9-5A43-CA86-52D0D5B7F478}"/>
              </a:ext>
            </a:extLst>
          </p:cNvPr>
          <p:cNvSpPr txBox="1"/>
          <p:nvPr/>
        </p:nvSpPr>
        <p:spPr>
          <a:xfrm>
            <a:off x="966866" y="936996"/>
            <a:ext cx="3092970"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w="3175" cmpd="sng">
                  <a:noFill/>
                </a:ln>
                <a:solidFill>
                  <a:srgbClr val="0070C0"/>
                </a:solidFill>
                <a:effectLst/>
                <a:uLnTx/>
                <a:uFillTx/>
                <a:latin typeface="Garamond" panose="02020404030301010803"/>
                <a:ea typeface="+mn-ea"/>
                <a:cs typeface="+mn-cs"/>
              </a:rPr>
              <a:t>MIERCOLES </a:t>
            </a:r>
            <a:r>
              <a:rPr lang="es-ES" sz="2400" b="1" dirty="0">
                <a:ln w="3175" cmpd="sng">
                  <a:noFill/>
                </a:ln>
                <a:solidFill>
                  <a:srgbClr val="0070C0"/>
                </a:solidFill>
                <a:latin typeface="Garamond" panose="02020404030301010803"/>
              </a:rPr>
              <a:t>26</a:t>
            </a:r>
            <a:r>
              <a:rPr kumimoji="0" lang="es-ES" sz="2400" b="1" i="0" u="none" strike="noStrike" kern="1200" cap="none" spc="0" normalizeH="0" baseline="0" noProof="0" dirty="0">
                <a:ln w="3175" cmpd="sng">
                  <a:noFill/>
                </a:ln>
                <a:solidFill>
                  <a:srgbClr val="0070C0"/>
                </a:solidFill>
                <a:effectLst/>
                <a:uLnTx/>
                <a:uFillTx/>
                <a:latin typeface="Garamond" panose="02020404030301010803"/>
                <a:ea typeface="+mn-ea"/>
                <a:cs typeface="+mn-cs"/>
              </a:rPr>
              <a:t>  DE NOVIEMBRE</a:t>
            </a:r>
            <a:endParaRPr kumimoji="0" lang="es-ES" sz="1800" b="0" i="0" u="none" strike="noStrike" kern="1200" cap="none" spc="0" normalizeH="0" baseline="0" noProof="0" dirty="0">
              <a:ln>
                <a:noFill/>
              </a:ln>
              <a:solidFill>
                <a:srgbClr val="0070C0"/>
              </a:solidFill>
              <a:effectLst/>
              <a:uLnTx/>
              <a:uFillTx/>
              <a:latin typeface="Garamond" panose="02020404030301010803"/>
              <a:ea typeface="+mn-ea"/>
              <a:cs typeface="+mn-cs"/>
            </a:endParaRPr>
          </a:p>
        </p:txBody>
      </p:sp>
      <p:sp>
        <p:nvSpPr>
          <p:cNvPr id="10" name="CuadroTexto 9">
            <a:extLst>
              <a:ext uri="{FF2B5EF4-FFF2-40B4-BE49-F238E27FC236}">
                <a16:creationId xmlns:a16="http://schemas.microsoft.com/office/drawing/2014/main" id="{CC63F502-DBAC-3D1B-C59C-51EFACD2369D}"/>
              </a:ext>
            </a:extLst>
          </p:cNvPr>
          <p:cNvSpPr txBox="1"/>
          <p:nvPr/>
        </p:nvSpPr>
        <p:spPr>
          <a:xfrm>
            <a:off x="3047905" y="1958727"/>
            <a:ext cx="5586430" cy="369332"/>
          </a:xfrm>
          <a:prstGeom prst="rect">
            <a:avLst/>
          </a:prstGeom>
          <a:noFill/>
        </p:spPr>
        <p:txBody>
          <a:bodyPr wrap="square">
            <a:spAutoFit/>
          </a:bodyPr>
          <a:lstStyle/>
          <a:p>
            <a:r>
              <a:rPr lang="es-ES" b="1" dirty="0">
                <a:solidFill>
                  <a:srgbClr val="FF0000"/>
                </a:solidFill>
              </a:rPr>
              <a:t>https://www.facebook.com/share/p/16fM5K4YMS/</a:t>
            </a:r>
          </a:p>
        </p:txBody>
      </p:sp>
      <p:sp>
        <p:nvSpPr>
          <p:cNvPr id="12" name="CuadroTexto 11">
            <a:extLst>
              <a:ext uri="{FF2B5EF4-FFF2-40B4-BE49-F238E27FC236}">
                <a16:creationId xmlns:a16="http://schemas.microsoft.com/office/drawing/2014/main" id="{90D19E2E-EEED-725E-6F5F-0E4C85D5AAE3}"/>
              </a:ext>
            </a:extLst>
          </p:cNvPr>
          <p:cNvSpPr txBox="1"/>
          <p:nvPr/>
        </p:nvSpPr>
        <p:spPr>
          <a:xfrm>
            <a:off x="3315577" y="2359471"/>
            <a:ext cx="5231567" cy="3970318"/>
          </a:xfrm>
          <a:prstGeom prst="rect">
            <a:avLst/>
          </a:prstGeom>
          <a:noFill/>
        </p:spPr>
        <p:txBody>
          <a:bodyPr wrap="square">
            <a:spAutoFit/>
          </a:bodyPr>
          <a:lstStyle/>
          <a:p>
            <a:pPr algn="just"/>
            <a:r>
              <a:rPr lang="es-ES" dirty="0"/>
              <a:t>La gobernadora provincial Lic. Rafaela Javier Gomera, junto al presidente de la Comisión Presidencial de Apoyo al Desarrollo Provincial, Ángel de la Cruz Hernández, y Anderson de los Santos, vicepresidente de la misma entidad, dejaron formalmente inaugurada la nueva estación policial en la comunidad de El Guanito, municipio Bayaguana.</a:t>
            </a:r>
          </a:p>
          <a:p>
            <a:pPr algn="just"/>
            <a:endParaRPr lang="es-ES" dirty="0"/>
          </a:p>
          <a:p>
            <a:pPr algn="just"/>
            <a:r>
              <a:rPr lang="es-ES" dirty="0"/>
              <a:t>Durante el acto, la gobernadora resaltó que esta obra representa un paso importante para fortalecer la seguridad ciudadana en la zona, reiterando su compromiso de seguir gestionando soluciones concretas que impacten de forma positiva a las comunidades de Monte Plata.</a:t>
            </a:r>
          </a:p>
        </p:txBody>
      </p:sp>
      <p:pic>
        <p:nvPicPr>
          <p:cNvPr id="13" name="Imagen 12">
            <a:extLst>
              <a:ext uri="{FF2B5EF4-FFF2-40B4-BE49-F238E27FC236}">
                <a16:creationId xmlns:a16="http://schemas.microsoft.com/office/drawing/2014/main" id="{5CE4256D-803B-AADC-1970-544C2C5A77F9}"/>
              </a:ext>
            </a:extLst>
          </p:cNvPr>
          <p:cNvPicPr>
            <a:picLocks noChangeAspect="1"/>
          </p:cNvPicPr>
          <p:nvPr/>
        </p:nvPicPr>
        <p:blipFill>
          <a:blip r:embed="rId3"/>
          <a:stretch>
            <a:fillRect/>
          </a:stretch>
        </p:blipFill>
        <p:spPr>
          <a:xfrm>
            <a:off x="314793" y="2354887"/>
            <a:ext cx="2910543" cy="373111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A866BB10-70BA-31A7-B454-9BCACD665624}"/>
              </a:ext>
            </a:extLst>
          </p:cNvPr>
          <p:cNvPicPr>
            <a:picLocks noChangeAspect="1"/>
          </p:cNvPicPr>
          <p:nvPr/>
        </p:nvPicPr>
        <p:blipFill>
          <a:blip r:embed="rId4"/>
          <a:stretch>
            <a:fillRect/>
          </a:stretch>
        </p:blipFill>
        <p:spPr>
          <a:xfrm>
            <a:off x="8651873" y="2235287"/>
            <a:ext cx="3225334" cy="385071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5785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6806573-4EE7-2479-043D-3D4384304EAB}"/>
              </a:ext>
            </a:extLst>
          </p:cNvPr>
          <p:cNvPicPr>
            <a:picLocks noChangeAspect="1"/>
          </p:cNvPicPr>
          <p:nvPr/>
        </p:nvPicPr>
        <p:blipFill>
          <a:blip r:embed="rId2"/>
          <a:stretch>
            <a:fillRect/>
          </a:stretch>
        </p:blipFill>
        <p:spPr>
          <a:xfrm>
            <a:off x="4354644" y="24725"/>
            <a:ext cx="3438442" cy="1767993"/>
          </a:xfrm>
          <a:prstGeom prst="rect">
            <a:avLst/>
          </a:prstGeom>
        </p:spPr>
      </p:pic>
      <p:sp>
        <p:nvSpPr>
          <p:cNvPr id="4" name="CuadroTexto 3">
            <a:extLst>
              <a:ext uri="{FF2B5EF4-FFF2-40B4-BE49-F238E27FC236}">
                <a16:creationId xmlns:a16="http://schemas.microsoft.com/office/drawing/2014/main" id="{982555E9-66B2-8A78-6D05-5ADDEEA0F8DC}"/>
              </a:ext>
            </a:extLst>
          </p:cNvPr>
          <p:cNvSpPr txBox="1"/>
          <p:nvPr/>
        </p:nvSpPr>
        <p:spPr>
          <a:xfrm>
            <a:off x="1002881" y="1169471"/>
            <a:ext cx="3164385"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w="3175" cmpd="sng">
                  <a:noFill/>
                </a:ln>
                <a:solidFill>
                  <a:srgbClr val="0070C0"/>
                </a:solidFill>
                <a:effectLst/>
                <a:uLnTx/>
                <a:uFillTx/>
                <a:latin typeface="Garamond" panose="02020404030301010803"/>
                <a:ea typeface="+mn-ea"/>
                <a:cs typeface="+mn-cs"/>
              </a:rPr>
              <a:t>JUEVES 27  DE NOVIEMBRE</a:t>
            </a:r>
            <a:endParaRPr kumimoji="0" lang="es-ES" sz="1800" b="0" i="0" u="none" strike="noStrike" kern="1200" cap="none" spc="0" normalizeH="0" baseline="0" noProof="0" dirty="0">
              <a:ln>
                <a:noFill/>
              </a:ln>
              <a:solidFill>
                <a:srgbClr val="0070C0"/>
              </a:solidFill>
              <a:effectLst/>
              <a:uLnTx/>
              <a:uFillTx/>
              <a:latin typeface="Garamond" panose="02020404030301010803"/>
              <a:ea typeface="+mn-ea"/>
              <a:cs typeface="+mn-cs"/>
            </a:endParaRPr>
          </a:p>
        </p:txBody>
      </p:sp>
      <p:sp>
        <p:nvSpPr>
          <p:cNvPr id="6" name="CuadroTexto 5">
            <a:extLst>
              <a:ext uri="{FF2B5EF4-FFF2-40B4-BE49-F238E27FC236}">
                <a16:creationId xmlns:a16="http://schemas.microsoft.com/office/drawing/2014/main" id="{A179752D-CE8E-9925-2473-30E9B8A8BBF3}"/>
              </a:ext>
            </a:extLst>
          </p:cNvPr>
          <p:cNvSpPr txBox="1"/>
          <p:nvPr/>
        </p:nvSpPr>
        <p:spPr>
          <a:xfrm>
            <a:off x="815503" y="1861968"/>
            <a:ext cx="4888253" cy="646331"/>
          </a:xfrm>
          <a:prstGeom prst="rect">
            <a:avLst/>
          </a:prstGeom>
          <a:noFill/>
        </p:spPr>
        <p:txBody>
          <a:bodyPr wrap="square">
            <a:spAutoFit/>
          </a:bodyPr>
          <a:lstStyle/>
          <a:p>
            <a:r>
              <a:rPr lang="es-ES" b="1" dirty="0"/>
              <a:t>Gobernadora y Viceministro de Agricultura se reúnen  con productores de cacao en Yamasá.</a:t>
            </a:r>
          </a:p>
        </p:txBody>
      </p:sp>
      <p:sp>
        <p:nvSpPr>
          <p:cNvPr id="8" name="CuadroTexto 7">
            <a:extLst>
              <a:ext uri="{FF2B5EF4-FFF2-40B4-BE49-F238E27FC236}">
                <a16:creationId xmlns:a16="http://schemas.microsoft.com/office/drawing/2014/main" id="{50F80B49-2DA9-632F-F6A1-9AE49DC0C63B}"/>
              </a:ext>
            </a:extLst>
          </p:cNvPr>
          <p:cNvSpPr txBox="1"/>
          <p:nvPr/>
        </p:nvSpPr>
        <p:spPr>
          <a:xfrm>
            <a:off x="832993" y="2508299"/>
            <a:ext cx="5263007" cy="369332"/>
          </a:xfrm>
          <a:prstGeom prst="rect">
            <a:avLst/>
          </a:prstGeom>
          <a:noFill/>
        </p:spPr>
        <p:txBody>
          <a:bodyPr wrap="square">
            <a:spAutoFit/>
          </a:bodyPr>
          <a:lstStyle/>
          <a:p>
            <a:r>
              <a:rPr lang="es-ES" b="1" dirty="0">
                <a:solidFill>
                  <a:srgbClr val="FF0000"/>
                </a:solidFill>
              </a:rPr>
              <a:t>https://www.facebook.com/share/p/1H58tevS6R/</a:t>
            </a:r>
          </a:p>
        </p:txBody>
      </p:sp>
      <p:sp>
        <p:nvSpPr>
          <p:cNvPr id="10" name="CuadroTexto 9">
            <a:extLst>
              <a:ext uri="{FF2B5EF4-FFF2-40B4-BE49-F238E27FC236}">
                <a16:creationId xmlns:a16="http://schemas.microsoft.com/office/drawing/2014/main" id="{132848F5-21E4-2122-7D29-DC958A3EC0E6}"/>
              </a:ext>
            </a:extLst>
          </p:cNvPr>
          <p:cNvSpPr txBox="1"/>
          <p:nvPr/>
        </p:nvSpPr>
        <p:spPr>
          <a:xfrm>
            <a:off x="815503" y="2845130"/>
            <a:ext cx="5915081" cy="3416320"/>
          </a:xfrm>
          <a:prstGeom prst="rect">
            <a:avLst/>
          </a:prstGeom>
          <a:noFill/>
        </p:spPr>
        <p:txBody>
          <a:bodyPr wrap="square">
            <a:spAutoFit/>
          </a:bodyPr>
          <a:lstStyle/>
          <a:p>
            <a:pPr algn="just"/>
            <a:r>
              <a:rPr lang="es-ES" dirty="0"/>
              <a:t>La gobernadora civil de Monte Plata, Lic. Rafaela Javier Gomera, encabezó junto al viceministro de Producción Agrícolas y Mercadeo, Eulalio Ramírez Ramírez, un importante encuentro con productores de cacao en el municipio de Yamasá, con el objetivo de escuchar sus inquietudes, fortalecer sus proyectos y coordinar acciones en beneficio del desarrollo agrícola de la zona.</a:t>
            </a:r>
          </a:p>
          <a:p>
            <a:pPr algn="just"/>
            <a:endParaRPr lang="es-ES" dirty="0"/>
          </a:p>
          <a:p>
            <a:pPr algn="just"/>
            <a:r>
              <a:rPr lang="es-ES" dirty="0"/>
              <a:t>Durante la actividad, los representantes de la Asociación de Productores de Cacao de CONACADO expusieron sus principales necesidades y retos para seguir fortaleciendo la producción en la región.</a:t>
            </a:r>
          </a:p>
        </p:txBody>
      </p:sp>
      <p:pic>
        <p:nvPicPr>
          <p:cNvPr id="11" name="Imagen 10">
            <a:extLst>
              <a:ext uri="{FF2B5EF4-FFF2-40B4-BE49-F238E27FC236}">
                <a16:creationId xmlns:a16="http://schemas.microsoft.com/office/drawing/2014/main" id="{D118D161-17EB-76AD-BB18-3F5BFAD9ED79}"/>
              </a:ext>
            </a:extLst>
          </p:cNvPr>
          <p:cNvPicPr>
            <a:picLocks noChangeAspect="1"/>
          </p:cNvPicPr>
          <p:nvPr/>
        </p:nvPicPr>
        <p:blipFill>
          <a:blip r:embed="rId3"/>
          <a:stretch>
            <a:fillRect/>
          </a:stretch>
        </p:blipFill>
        <p:spPr>
          <a:xfrm>
            <a:off x="7658174" y="389610"/>
            <a:ext cx="3897444" cy="322171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2" name="Imagen 11">
            <a:extLst>
              <a:ext uri="{FF2B5EF4-FFF2-40B4-BE49-F238E27FC236}">
                <a16:creationId xmlns:a16="http://schemas.microsoft.com/office/drawing/2014/main" id="{D1158B7C-C778-65AD-DF12-4F0FF2D75AAA}"/>
              </a:ext>
            </a:extLst>
          </p:cNvPr>
          <p:cNvPicPr>
            <a:picLocks noChangeAspect="1"/>
          </p:cNvPicPr>
          <p:nvPr/>
        </p:nvPicPr>
        <p:blipFill>
          <a:blip r:embed="rId4"/>
          <a:stretch>
            <a:fillRect/>
          </a:stretch>
        </p:blipFill>
        <p:spPr>
          <a:xfrm>
            <a:off x="7310171" y="3052071"/>
            <a:ext cx="4593450" cy="341631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809174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DD6A6D9-3677-12FF-8BCC-E887AC8D889F}"/>
              </a:ext>
            </a:extLst>
          </p:cNvPr>
          <p:cNvPicPr>
            <a:picLocks noChangeAspect="1"/>
          </p:cNvPicPr>
          <p:nvPr/>
        </p:nvPicPr>
        <p:blipFill>
          <a:blip r:embed="rId2"/>
          <a:stretch>
            <a:fillRect/>
          </a:stretch>
        </p:blipFill>
        <p:spPr>
          <a:xfrm>
            <a:off x="4562759" y="0"/>
            <a:ext cx="3438442" cy="1767993"/>
          </a:xfrm>
          <a:prstGeom prst="rect">
            <a:avLst/>
          </a:prstGeom>
        </p:spPr>
      </p:pic>
      <p:sp>
        <p:nvSpPr>
          <p:cNvPr id="4" name="CuadroTexto 3">
            <a:extLst>
              <a:ext uri="{FF2B5EF4-FFF2-40B4-BE49-F238E27FC236}">
                <a16:creationId xmlns:a16="http://schemas.microsoft.com/office/drawing/2014/main" id="{2E588FEE-F1E6-2257-C392-4F5B7B0512E6}"/>
              </a:ext>
            </a:extLst>
          </p:cNvPr>
          <p:cNvSpPr txBox="1"/>
          <p:nvPr/>
        </p:nvSpPr>
        <p:spPr>
          <a:xfrm>
            <a:off x="1167773" y="1118409"/>
            <a:ext cx="2444857"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2400" b="1" dirty="0">
                <a:ln w="3175" cmpd="sng">
                  <a:noFill/>
                </a:ln>
                <a:solidFill>
                  <a:srgbClr val="0070C0"/>
                </a:solidFill>
                <a:latin typeface="Garamond" panose="02020404030301010803"/>
              </a:rPr>
              <a:t>SABADO</a:t>
            </a:r>
            <a:r>
              <a:rPr kumimoji="0" lang="es-ES" sz="2400" b="1" i="0" u="none" strike="noStrike" kern="1200" cap="none" spc="0" normalizeH="0" baseline="0" noProof="0" dirty="0">
                <a:ln w="3175" cmpd="sng">
                  <a:noFill/>
                </a:ln>
                <a:solidFill>
                  <a:srgbClr val="0070C0"/>
                </a:solidFill>
                <a:effectLst/>
                <a:uLnTx/>
                <a:uFillTx/>
                <a:latin typeface="Garamond" panose="02020404030301010803"/>
                <a:ea typeface="+mn-ea"/>
                <a:cs typeface="+mn-cs"/>
              </a:rPr>
              <a:t> 29  DE NOVIEMBRE</a:t>
            </a:r>
            <a:endParaRPr kumimoji="0" lang="es-ES" sz="1800" b="0" i="0" u="none" strike="noStrike" kern="1200" cap="none" spc="0" normalizeH="0" baseline="0" noProof="0" dirty="0">
              <a:ln>
                <a:noFill/>
              </a:ln>
              <a:solidFill>
                <a:srgbClr val="0070C0"/>
              </a:solidFill>
              <a:effectLst/>
              <a:uLnTx/>
              <a:uFillTx/>
              <a:latin typeface="Garamond" panose="02020404030301010803"/>
              <a:ea typeface="+mn-ea"/>
              <a:cs typeface="+mn-cs"/>
            </a:endParaRPr>
          </a:p>
        </p:txBody>
      </p:sp>
      <p:sp>
        <p:nvSpPr>
          <p:cNvPr id="6" name="CuadroTexto 5">
            <a:extLst>
              <a:ext uri="{FF2B5EF4-FFF2-40B4-BE49-F238E27FC236}">
                <a16:creationId xmlns:a16="http://schemas.microsoft.com/office/drawing/2014/main" id="{FFAAE8F6-312B-3276-4DE5-1BF45F5D5018}"/>
              </a:ext>
            </a:extLst>
          </p:cNvPr>
          <p:cNvSpPr txBox="1"/>
          <p:nvPr/>
        </p:nvSpPr>
        <p:spPr>
          <a:xfrm>
            <a:off x="605356" y="1879415"/>
            <a:ext cx="3957403" cy="646331"/>
          </a:xfrm>
          <a:prstGeom prst="rect">
            <a:avLst/>
          </a:prstGeom>
          <a:noFill/>
        </p:spPr>
        <p:txBody>
          <a:bodyPr wrap="square">
            <a:spAutoFit/>
          </a:bodyPr>
          <a:lstStyle/>
          <a:p>
            <a:r>
              <a:rPr lang="es-ES" b="1" dirty="0">
                <a:solidFill>
                  <a:srgbClr val="FF0000"/>
                </a:solidFill>
              </a:rPr>
              <a:t>https://www.facebook.com/share/p/17v429Go14/</a:t>
            </a:r>
          </a:p>
        </p:txBody>
      </p:sp>
      <p:sp>
        <p:nvSpPr>
          <p:cNvPr id="8" name="CuadroTexto 7">
            <a:extLst>
              <a:ext uri="{FF2B5EF4-FFF2-40B4-BE49-F238E27FC236}">
                <a16:creationId xmlns:a16="http://schemas.microsoft.com/office/drawing/2014/main" id="{5048EBEE-DCB7-A4C5-2836-874AE1A46D46}"/>
              </a:ext>
            </a:extLst>
          </p:cNvPr>
          <p:cNvSpPr txBox="1"/>
          <p:nvPr/>
        </p:nvSpPr>
        <p:spPr>
          <a:xfrm>
            <a:off x="605356" y="2525746"/>
            <a:ext cx="4731142" cy="646331"/>
          </a:xfrm>
          <a:prstGeom prst="rect">
            <a:avLst/>
          </a:prstGeom>
          <a:noFill/>
        </p:spPr>
        <p:txBody>
          <a:bodyPr wrap="square">
            <a:spAutoFit/>
          </a:bodyPr>
          <a:lstStyle/>
          <a:p>
            <a:r>
              <a:rPr lang="es-ES" b="1" dirty="0"/>
              <a:t>"La Brisita llega a Monte Plata con alegría navideña y respaldo gubernamental"</a:t>
            </a:r>
          </a:p>
        </p:txBody>
      </p:sp>
      <p:sp>
        <p:nvSpPr>
          <p:cNvPr id="10" name="CuadroTexto 9">
            <a:extLst>
              <a:ext uri="{FF2B5EF4-FFF2-40B4-BE49-F238E27FC236}">
                <a16:creationId xmlns:a16="http://schemas.microsoft.com/office/drawing/2014/main" id="{7FFE7C10-0F22-267C-1AA4-4C4833004FE7}"/>
              </a:ext>
            </a:extLst>
          </p:cNvPr>
          <p:cNvSpPr txBox="1"/>
          <p:nvPr/>
        </p:nvSpPr>
        <p:spPr>
          <a:xfrm>
            <a:off x="824460" y="3283499"/>
            <a:ext cx="4122294" cy="2862322"/>
          </a:xfrm>
          <a:prstGeom prst="rect">
            <a:avLst/>
          </a:prstGeom>
          <a:noFill/>
        </p:spPr>
        <p:txBody>
          <a:bodyPr wrap="square">
            <a:spAutoFit/>
          </a:bodyPr>
          <a:lstStyle/>
          <a:p>
            <a:pPr algn="just"/>
            <a:r>
              <a:rPr lang="es-ES" dirty="0"/>
              <a:t>Con motivo de las festividades navideñas, la Gobernación Civil de Monte Plata celebró con entusiasmo el primer almuerzo navideño “La Brisita 2025 navidad 360 encabezado por el ministro administrativo de la Presidencia, Andrés Bautista, y la gobernadora civil, Lic. Rafaela Javier Gomera, la actividad reunió a cientos de comunitarios en un ambiente de alegría, música, comida y espíritu de unidad.</a:t>
            </a:r>
          </a:p>
        </p:txBody>
      </p:sp>
      <p:pic>
        <p:nvPicPr>
          <p:cNvPr id="11" name="Imagen 10">
            <a:extLst>
              <a:ext uri="{FF2B5EF4-FFF2-40B4-BE49-F238E27FC236}">
                <a16:creationId xmlns:a16="http://schemas.microsoft.com/office/drawing/2014/main" id="{419C4CEC-F05E-7F9F-EBF5-304A685A2C30}"/>
              </a:ext>
            </a:extLst>
          </p:cNvPr>
          <p:cNvPicPr>
            <a:picLocks noChangeAspect="1"/>
          </p:cNvPicPr>
          <p:nvPr/>
        </p:nvPicPr>
        <p:blipFill>
          <a:blip r:embed="rId3"/>
          <a:stretch>
            <a:fillRect/>
          </a:stretch>
        </p:blipFill>
        <p:spPr>
          <a:xfrm>
            <a:off x="5125176" y="1929768"/>
            <a:ext cx="6461468" cy="239774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2" name="Imagen 11">
            <a:extLst>
              <a:ext uri="{FF2B5EF4-FFF2-40B4-BE49-F238E27FC236}">
                <a16:creationId xmlns:a16="http://schemas.microsoft.com/office/drawing/2014/main" id="{5BA722A4-949C-F6B3-3B66-E3A52DC280CC}"/>
              </a:ext>
            </a:extLst>
          </p:cNvPr>
          <p:cNvPicPr>
            <a:picLocks noChangeAspect="1"/>
          </p:cNvPicPr>
          <p:nvPr/>
        </p:nvPicPr>
        <p:blipFill>
          <a:blip r:embed="rId4"/>
          <a:stretch>
            <a:fillRect/>
          </a:stretch>
        </p:blipFill>
        <p:spPr>
          <a:xfrm>
            <a:off x="8001201" y="-167613"/>
            <a:ext cx="3438442" cy="2397742"/>
          </a:xfrm>
          <a:prstGeom prst="ellipse">
            <a:avLst/>
          </a:prstGeom>
          <a:ln>
            <a:noFill/>
          </a:ln>
          <a:effectLst>
            <a:softEdge rad="112500"/>
          </a:effectLst>
        </p:spPr>
      </p:pic>
      <p:pic>
        <p:nvPicPr>
          <p:cNvPr id="13" name="Imagen 12">
            <a:extLst>
              <a:ext uri="{FF2B5EF4-FFF2-40B4-BE49-F238E27FC236}">
                <a16:creationId xmlns:a16="http://schemas.microsoft.com/office/drawing/2014/main" id="{07AE1A2F-0979-B7E4-5B54-728EE61AF48E}"/>
              </a:ext>
            </a:extLst>
          </p:cNvPr>
          <p:cNvPicPr>
            <a:picLocks noChangeAspect="1"/>
          </p:cNvPicPr>
          <p:nvPr/>
        </p:nvPicPr>
        <p:blipFill>
          <a:blip r:embed="rId5"/>
          <a:stretch>
            <a:fillRect/>
          </a:stretch>
        </p:blipFill>
        <p:spPr>
          <a:xfrm>
            <a:off x="5125176" y="4332255"/>
            <a:ext cx="3209355" cy="18135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n 13">
            <a:extLst>
              <a:ext uri="{FF2B5EF4-FFF2-40B4-BE49-F238E27FC236}">
                <a16:creationId xmlns:a16="http://schemas.microsoft.com/office/drawing/2014/main" id="{9233CC39-0B31-721F-B86F-6C0468645CE9}"/>
              </a:ext>
            </a:extLst>
          </p:cNvPr>
          <p:cNvPicPr>
            <a:picLocks noChangeAspect="1"/>
          </p:cNvPicPr>
          <p:nvPr/>
        </p:nvPicPr>
        <p:blipFill>
          <a:blip r:embed="rId6"/>
          <a:stretch>
            <a:fillRect/>
          </a:stretch>
        </p:blipFill>
        <p:spPr>
          <a:xfrm>
            <a:off x="8512953" y="4327510"/>
            <a:ext cx="3073692" cy="18135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10582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09AC497-C4E4-18A9-1C88-DA951CF304D8}"/>
              </a:ext>
            </a:extLst>
          </p:cNvPr>
          <p:cNvSpPr txBox="1"/>
          <p:nvPr/>
        </p:nvSpPr>
        <p:spPr>
          <a:xfrm>
            <a:off x="-884421" y="1320250"/>
            <a:ext cx="13960840" cy="580928"/>
          </a:xfrm>
          <a:prstGeom prst="rect">
            <a:avLst/>
          </a:prstGeom>
          <a:noFill/>
        </p:spPr>
        <p:txBody>
          <a:bodyPr wrap="square">
            <a:spAutoFit/>
          </a:bodyPr>
          <a:lstStyle/>
          <a:p>
            <a:pPr marL="0" marR="0" lvl="0" indent="0" algn="ctr" defTabSz="914400" rtl="0" eaLnBrk="1" fontAlgn="auto" latinLnBrk="0" hangingPunct="1">
              <a:lnSpc>
                <a:spcPct val="120000"/>
              </a:lnSpc>
              <a:spcBef>
                <a:spcPts val="1000"/>
              </a:spcBef>
              <a:spcAft>
                <a:spcPts val="0"/>
              </a:spcAft>
              <a:buClr>
                <a:prstClr val="black"/>
              </a:buClr>
              <a:buSzTx/>
              <a:buFont typeface="Arial" panose="020B0604020202020204" pitchFamily="34" charset="0"/>
              <a:buNone/>
              <a:tabLst/>
              <a:defRPr/>
            </a:pPr>
            <a:r>
              <a:rPr kumimoji="0" lang="es-DO" sz="2800" b="1" i="1" u="none" strike="noStrike" kern="1200" cap="all" spc="0" normalizeH="0" baseline="0" noProof="0" dirty="0">
                <a:ln>
                  <a:noFill/>
                </a:ln>
                <a:solidFill>
                  <a:srgbClr val="0070C0"/>
                </a:solidFill>
                <a:effectLst/>
                <a:uLnTx/>
                <a:uFillTx/>
                <a:latin typeface="Garamond" panose="02020404030301010803"/>
                <a:ea typeface="+mn-ea"/>
                <a:cs typeface="+mn-cs"/>
              </a:rPr>
              <a:t>CONCLUSION DEL INFORME DE </a:t>
            </a:r>
            <a:r>
              <a:rPr lang="es-DO" sz="2800" b="1" i="1" cap="all" dirty="0">
                <a:solidFill>
                  <a:srgbClr val="0070C0"/>
                </a:solidFill>
                <a:latin typeface="Garamond" panose="02020404030301010803"/>
              </a:rPr>
              <a:t>NOVIEMBRE</a:t>
            </a:r>
            <a:r>
              <a:rPr kumimoji="0" lang="es-DO" sz="2800" b="1" i="1" u="none" strike="noStrike" kern="1200" cap="all" spc="0" normalizeH="0" baseline="0" noProof="0" dirty="0">
                <a:ln>
                  <a:noFill/>
                </a:ln>
                <a:solidFill>
                  <a:srgbClr val="0070C0"/>
                </a:solidFill>
                <a:effectLst/>
                <a:uLnTx/>
                <a:uFillTx/>
                <a:latin typeface="Garamond" panose="02020404030301010803"/>
                <a:ea typeface="+mn-ea"/>
                <a:cs typeface="+mn-cs"/>
              </a:rPr>
              <a:t> 2025</a:t>
            </a:r>
          </a:p>
        </p:txBody>
      </p:sp>
      <p:pic>
        <p:nvPicPr>
          <p:cNvPr id="4" name="Imagen 3">
            <a:extLst>
              <a:ext uri="{FF2B5EF4-FFF2-40B4-BE49-F238E27FC236}">
                <a16:creationId xmlns:a16="http://schemas.microsoft.com/office/drawing/2014/main" id="{7CBBD5C3-1AF4-9E3F-23F2-C65839B4A95E}"/>
              </a:ext>
            </a:extLst>
          </p:cNvPr>
          <p:cNvPicPr>
            <a:picLocks noChangeAspect="1"/>
          </p:cNvPicPr>
          <p:nvPr/>
        </p:nvPicPr>
        <p:blipFill>
          <a:blip r:embed="rId2"/>
          <a:stretch>
            <a:fillRect/>
          </a:stretch>
        </p:blipFill>
        <p:spPr>
          <a:xfrm>
            <a:off x="4735193" y="-15460"/>
            <a:ext cx="2991436" cy="1408229"/>
          </a:xfrm>
          <a:prstGeom prst="rect">
            <a:avLst/>
          </a:prstGeom>
        </p:spPr>
      </p:pic>
      <p:sp>
        <p:nvSpPr>
          <p:cNvPr id="6" name="CuadroTexto 5">
            <a:extLst>
              <a:ext uri="{FF2B5EF4-FFF2-40B4-BE49-F238E27FC236}">
                <a16:creationId xmlns:a16="http://schemas.microsoft.com/office/drawing/2014/main" id="{36E91C34-C85F-9790-F701-147E22827D52}"/>
              </a:ext>
            </a:extLst>
          </p:cNvPr>
          <p:cNvSpPr txBox="1"/>
          <p:nvPr/>
        </p:nvSpPr>
        <p:spPr>
          <a:xfrm>
            <a:off x="851004" y="1831290"/>
            <a:ext cx="10489991" cy="4503797"/>
          </a:xfrm>
          <a:prstGeom prst="rect">
            <a:avLst/>
          </a:prstGeom>
          <a:noFill/>
        </p:spPr>
        <p:txBody>
          <a:bodyPr wrap="square">
            <a:spAutoFit/>
          </a:bodyPr>
          <a:lstStyle/>
          <a:p>
            <a:pPr marL="0" marR="0" lvl="0" indent="0" algn="just" defTabSz="457200" rtl="0" eaLnBrk="1" fontAlgn="auto" latinLnBrk="0" hangingPunct="1">
              <a:lnSpc>
                <a:spcPct val="100000"/>
              </a:lnSpc>
              <a:spcBef>
                <a:spcPts val="1000"/>
              </a:spcBef>
              <a:spcAft>
                <a:spcPts val="0"/>
              </a:spcAft>
              <a:buClr>
                <a:srgbClr val="353535"/>
              </a:buClr>
              <a:buSzTx/>
              <a:buFontTx/>
              <a:buNone/>
              <a:tabLst/>
              <a:defRPr/>
            </a:pPr>
            <a:r>
              <a:rPr kumimoji="0" lang="es-DO"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aramond" panose="02020404030301010803"/>
                <a:ea typeface="+mn-ea"/>
                <a:cs typeface="+mn-cs"/>
              </a:rPr>
              <a:t>En este informe hemos presentado un panorama general de las acciones emprendidas por la gobernadora Lic. Rafaela Javier Gomera, sin embargo, el desarrollo de Monte Plata es una tarea que nos compete a toda la ciudadanía para seguir de cerca las iniciativas gubernamentales, a participar activamente en los procesos de toma de decisiones y a trabajar unidos por un futuro mejor para nuestra provincia.</a:t>
            </a:r>
          </a:p>
          <a:p>
            <a:pPr marL="0" marR="0" lvl="0" indent="0" algn="just" defTabSz="457200" rtl="0" eaLnBrk="1" fontAlgn="auto" latinLnBrk="0" hangingPunct="1">
              <a:lnSpc>
                <a:spcPct val="100000"/>
              </a:lnSpc>
              <a:spcBef>
                <a:spcPts val="1000"/>
              </a:spcBef>
              <a:spcAft>
                <a:spcPts val="0"/>
              </a:spcAft>
              <a:buClr>
                <a:srgbClr val="353535"/>
              </a:buClr>
              <a:buSzTx/>
              <a:buFontTx/>
              <a:buNone/>
              <a:tabLst/>
              <a:defRPr/>
            </a:pPr>
            <a:r>
              <a:rPr kumimoji="0" lang="es-DO"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aramond" panose="02020404030301010803"/>
                <a:ea typeface="+mn-ea"/>
                <a:cs typeface="+mn-cs"/>
              </a:rPr>
              <a:t>Los resultados obtenidos hasta el momento son fruto de un trabajo conjunto entre el gobierno central, provincial, municipal, las instituciones públicas, el sector privado y la sociedad civil, la gobernadora Rafaela Javier Gomera ha sido un catalizador de esta colaboración fomentando un ambiente de participación y diálogo. Este enfoque colaborativo es fundamental para continuar avanzando en los desafíos que enfrenta la provincia.</a:t>
            </a:r>
          </a:p>
          <a:p>
            <a:pPr marL="0" marR="0" lvl="0" indent="0" algn="just" defTabSz="457200" rtl="0" eaLnBrk="1" fontAlgn="auto" latinLnBrk="0" hangingPunct="1">
              <a:lnSpc>
                <a:spcPct val="100000"/>
              </a:lnSpc>
              <a:spcBef>
                <a:spcPts val="1000"/>
              </a:spcBef>
              <a:spcAft>
                <a:spcPts val="0"/>
              </a:spcAft>
              <a:buClr>
                <a:srgbClr val="353535"/>
              </a:buClr>
              <a:buSzTx/>
              <a:buFontTx/>
              <a:buNone/>
              <a:tabLst/>
              <a:defRPr/>
            </a:pPr>
            <a:r>
              <a:rPr kumimoji="0" lang="es-DO"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aramond" panose="02020404030301010803"/>
                <a:ea typeface="+mn-ea"/>
                <a:cs typeface="+mn-cs"/>
              </a:rPr>
              <a:t>En conclusión, la gobernadora Rafaela Javier Gomera ha demostrado un compromiso inquebrantable con el desarrollo integral de la provincia de Monte Plata, a través de una gestión proactiva y enfocada en las necesidades de la comunidad, ha logrado avances significativos en diversos sectores con miras al futuro, se espera que se continúe impulsando iniciativas que promuevan el bienestar social, el crecimiento económico y la mejora de la calidad de vida de los monteplatenses con el apoyo del presidente Luis Abinader Corona y los ministros en este año 2025.</a:t>
            </a:r>
          </a:p>
        </p:txBody>
      </p:sp>
    </p:spTree>
    <p:extLst>
      <p:ext uri="{BB962C8B-B14F-4D97-AF65-F5344CB8AC3E}">
        <p14:creationId xmlns:p14="http://schemas.microsoft.com/office/powerpoint/2010/main" val="3501324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259F9B5-1FBB-C4AB-2576-C820C3257C15}"/>
              </a:ext>
            </a:extLst>
          </p:cNvPr>
          <p:cNvPicPr>
            <a:picLocks noChangeAspect="1"/>
          </p:cNvPicPr>
          <p:nvPr/>
        </p:nvPicPr>
        <p:blipFill>
          <a:blip r:embed="rId3">
            <a:duotone>
              <a:schemeClr val="bg2">
                <a:shade val="45000"/>
                <a:satMod val="135000"/>
              </a:schemeClr>
              <a:prstClr val="white"/>
            </a:duotone>
            <a:alphaModFix amt="35000"/>
          </a:blip>
          <a:srcRect t="620" r="1" b="511"/>
          <a:stretch>
            <a:fillRect/>
          </a:stretch>
        </p:blipFill>
        <p:spPr>
          <a:xfrm>
            <a:off x="493217" y="488137"/>
            <a:ext cx="11227442" cy="5883295"/>
          </a:xfrm>
          <a:prstGeom prst="rect">
            <a:avLst/>
          </a:prstGeom>
        </p:spPr>
      </p:pic>
      <p:sp>
        <p:nvSpPr>
          <p:cNvPr id="3" name="CuadroTexto 2">
            <a:extLst>
              <a:ext uri="{FF2B5EF4-FFF2-40B4-BE49-F238E27FC236}">
                <a16:creationId xmlns:a16="http://schemas.microsoft.com/office/drawing/2014/main" id="{0D302182-EA66-FF63-B0D9-804906A564F9}"/>
              </a:ext>
            </a:extLst>
          </p:cNvPr>
          <p:cNvSpPr txBox="1"/>
          <p:nvPr/>
        </p:nvSpPr>
        <p:spPr>
          <a:xfrm>
            <a:off x="902314" y="2756622"/>
            <a:ext cx="10401904" cy="3318936"/>
          </a:xfrm>
          <a:prstGeom prst="rect">
            <a:avLst/>
          </a:prstGeom>
        </p:spPr>
        <p:txBody>
          <a:bodyPr vert="horz" lIns="91440" tIns="45720" rIns="91440" bIns="45720" rtlCol="0" anchor="t">
            <a:normAutofit/>
          </a:bodyPr>
          <a:lstStyle/>
          <a:p>
            <a:pPr marL="0" marR="0" lvl="0" indent="0" fontAlgn="auto">
              <a:lnSpc>
                <a:spcPct val="90000"/>
              </a:lnSpc>
              <a:spcBef>
                <a:spcPct val="20000"/>
              </a:spcBef>
              <a:spcAft>
                <a:spcPts val="600"/>
              </a:spcAft>
              <a:buClr>
                <a:schemeClr val="accent1"/>
              </a:buClr>
              <a:buSzPct val="115000"/>
              <a:tabLst/>
              <a:defRPr/>
            </a:pPr>
            <a:r>
              <a:rPr kumimoji="0" lang="en-US" b="1" i="0" u="none" strike="noStrike" spc="0" normalizeH="0" baseline="0" noProof="0" dirty="0">
                <a:ln>
                  <a:noFill/>
                </a:ln>
                <a:solidFill>
                  <a:schemeClr val="tx1">
                    <a:lumMod val="85000"/>
                    <a:lumOff val="15000"/>
                  </a:schemeClr>
                </a:solidFill>
                <a:uLnTx/>
                <a:uFillTx/>
              </a:rPr>
              <a:t>En </a:t>
            </a:r>
            <a:r>
              <a:rPr kumimoji="0" lang="en-US" b="1" i="0" u="none" strike="noStrike" spc="0" normalizeH="0" baseline="0" noProof="0" dirty="0" err="1">
                <a:ln>
                  <a:noFill/>
                </a:ln>
                <a:solidFill>
                  <a:schemeClr val="tx1">
                    <a:lumMod val="85000"/>
                    <a:lumOff val="15000"/>
                  </a:schemeClr>
                </a:solidFill>
                <a:uLnTx/>
                <a:uFillTx/>
              </a:rPr>
              <a:t>este</a:t>
            </a:r>
            <a:r>
              <a:rPr kumimoji="0" lang="en-US" b="1" i="0" u="none" strike="noStrike" spc="0" normalizeH="0" baseline="0" noProof="0" dirty="0">
                <a:ln>
                  <a:noFill/>
                </a:ln>
                <a:solidFill>
                  <a:schemeClr val="tx1">
                    <a:lumMod val="85000"/>
                    <a:lumOff val="15000"/>
                  </a:schemeClr>
                </a:solidFill>
                <a:uLnTx/>
                <a:uFillTx/>
              </a:rPr>
              <a:t> </a:t>
            </a:r>
            <a:r>
              <a:rPr kumimoji="0" lang="en-US" b="1" i="0" u="none" strike="noStrike" spc="0" normalizeH="0" baseline="0" noProof="0" dirty="0" err="1">
                <a:ln>
                  <a:noFill/>
                </a:ln>
                <a:solidFill>
                  <a:schemeClr val="tx1">
                    <a:lumMod val="85000"/>
                    <a:lumOff val="15000"/>
                  </a:schemeClr>
                </a:solidFill>
                <a:uLnTx/>
                <a:uFillTx/>
              </a:rPr>
              <a:t>resumen</a:t>
            </a:r>
            <a:r>
              <a:rPr kumimoji="0" lang="en-US" b="1" i="0" u="none" strike="noStrike" spc="0" normalizeH="0" baseline="0" noProof="0" dirty="0">
                <a:ln>
                  <a:noFill/>
                </a:ln>
                <a:solidFill>
                  <a:schemeClr val="tx1">
                    <a:lumMod val="85000"/>
                    <a:lumOff val="15000"/>
                  </a:schemeClr>
                </a:solidFill>
                <a:uLnTx/>
                <a:uFillTx/>
              </a:rPr>
              <a:t> </a:t>
            </a:r>
            <a:r>
              <a:rPr kumimoji="0" lang="en-US" b="1" i="0" u="none" strike="noStrike" spc="0" normalizeH="0" baseline="0" noProof="0" dirty="0" err="1">
                <a:ln>
                  <a:noFill/>
                </a:ln>
                <a:solidFill>
                  <a:schemeClr val="tx1">
                    <a:lumMod val="85000"/>
                    <a:lumOff val="15000"/>
                  </a:schemeClr>
                </a:solidFill>
                <a:uLnTx/>
                <a:uFillTx/>
              </a:rPr>
              <a:t>detallaremos</a:t>
            </a:r>
            <a:r>
              <a:rPr kumimoji="0" lang="en-US" b="1" i="0" u="none" strike="noStrike" spc="0" normalizeH="0" baseline="0" noProof="0" dirty="0">
                <a:ln>
                  <a:noFill/>
                </a:ln>
                <a:solidFill>
                  <a:schemeClr val="tx1">
                    <a:lumMod val="85000"/>
                    <a:lumOff val="15000"/>
                  </a:schemeClr>
                </a:solidFill>
                <a:uLnTx/>
                <a:uFillTx/>
              </a:rPr>
              <a:t> </a:t>
            </a:r>
            <a:r>
              <a:rPr kumimoji="0" lang="en-US" b="1" i="0" u="none" strike="noStrike" spc="0" normalizeH="0" baseline="0" noProof="0" dirty="0" err="1">
                <a:ln>
                  <a:noFill/>
                </a:ln>
                <a:solidFill>
                  <a:schemeClr val="tx1">
                    <a:lumMod val="85000"/>
                    <a:lumOff val="15000"/>
                  </a:schemeClr>
                </a:solidFill>
                <a:uLnTx/>
                <a:uFillTx/>
              </a:rPr>
              <a:t>todas</a:t>
            </a:r>
            <a:r>
              <a:rPr kumimoji="0" lang="en-US" b="1" i="0" u="none" strike="noStrike" spc="0" normalizeH="0" baseline="0" noProof="0" dirty="0">
                <a:ln>
                  <a:noFill/>
                </a:ln>
                <a:solidFill>
                  <a:schemeClr val="tx1">
                    <a:lumMod val="85000"/>
                    <a:lumOff val="15000"/>
                  </a:schemeClr>
                </a:solidFill>
                <a:uLnTx/>
                <a:uFillTx/>
              </a:rPr>
              <a:t> las </a:t>
            </a:r>
            <a:r>
              <a:rPr kumimoji="0" lang="en-US" b="1" i="0" u="none" strike="noStrike" spc="0" normalizeH="0" baseline="0" noProof="0" dirty="0" err="1">
                <a:ln>
                  <a:noFill/>
                </a:ln>
                <a:solidFill>
                  <a:schemeClr val="tx1">
                    <a:lumMod val="85000"/>
                    <a:lumOff val="15000"/>
                  </a:schemeClr>
                </a:solidFill>
                <a:uLnTx/>
                <a:uFillTx/>
              </a:rPr>
              <a:t>actividades</a:t>
            </a:r>
            <a:r>
              <a:rPr kumimoji="0" lang="en-US" b="1" i="0" u="none" strike="noStrike" spc="0" normalizeH="0" baseline="0" noProof="0" dirty="0">
                <a:ln>
                  <a:noFill/>
                </a:ln>
                <a:solidFill>
                  <a:schemeClr val="tx1">
                    <a:lumMod val="85000"/>
                    <a:lumOff val="15000"/>
                  </a:schemeClr>
                </a:solidFill>
                <a:uLnTx/>
                <a:uFillTx/>
              </a:rPr>
              <a:t> y </a:t>
            </a:r>
            <a:r>
              <a:rPr kumimoji="0" lang="en-US" b="1" i="0" u="none" strike="noStrike" spc="0" normalizeH="0" baseline="0" noProof="0" dirty="0" err="1">
                <a:ln>
                  <a:noFill/>
                </a:ln>
                <a:solidFill>
                  <a:schemeClr val="tx1">
                    <a:lumMod val="85000"/>
                    <a:lumOff val="15000"/>
                  </a:schemeClr>
                </a:solidFill>
                <a:uLnTx/>
                <a:uFillTx/>
              </a:rPr>
              <a:t>reuniones</a:t>
            </a:r>
            <a:r>
              <a:rPr kumimoji="0" lang="en-US" b="1" i="0" u="none" strike="noStrike" spc="0" normalizeH="0" baseline="0" noProof="0" dirty="0">
                <a:ln>
                  <a:noFill/>
                </a:ln>
                <a:solidFill>
                  <a:schemeClr val="tx1">
                    <a:lumMod val="85000"/>
                    <a:lumOff val="15000"/>
                  </a:schemeClr>
                </a:solidFill>
                <a:uLnTx/>
                <a:uFillTx/>
              </a:rPr>
              <a:t> </a:t>
            </a:r>
            <a:r>
              <a:rPr kumimoji="0" lang="en-US" b="1" i="0" u="none" strike="noStrike" spc="0" normalizeH="0" baseline="0" noProof="0" dirty="0" err="1">
                <a:ln>
                  <a:noFill/>
                </a:ln>
                <a:solidFill>
                  <a:schemeClr val="tx1">
                    <a:lumMod val="85000"/>
                    <a:lumOff val="15000"/>
                  </a:schemeClr>
                </a:solidFill>
                <a:uLnTx/>
                <a:uFillTx/>
              </a:rPr>
              <a:t>oficiales</a:t>
            </a:r>
            <a:r>
              <a:rPr kumimoji="0" lang="en-US" b="1" i="0" u="none" strike="noStrike" spc="0" normalizeH="0" baseline="0" noProof="0" dirty="0">
                <a:ln>
                  <a:noFill/>
                </a:ln>
                <a:solidFill>
                  <a:schemeClr val="tx1">
                    <a:lumMod val="85000"/>
                    <a:lumOff val="15000"/>
                  </a:schemeClr>
                </a:solidFill>
                <a:uLnTx/>
                <a:uFillTx/>
              </a:rPr>
              <a:t> de </a:t>
            </a:r>
            <a:r>
              <a:rPr kumimoji="0" lang="en-US" b="1" i="0" u="none" strike="noStrike" spc="0" normalizeH="0" baseline="0" noProof="0" dirty="0" err="1">
                <a:ln>
                  <a:noFill/>
                </a:ln>
                <a:solidFill>
                  <a:schemeClr val="tx1">
                    <a:lumMod val="85000"/>
                    <a:lumOff val="15000"/>
                  </a:schemeClr>
                </a:solidFill>
                <a:uLnTx/>
                <a:uFillTx/>
              </a:rPr>
              <a:t>nuestra</a:t>
            </a:r>
            <a:r>
              <a:rPr kumimoji="0" lang="en-US" b="1" i="0" u="none" strike="noStrike" spc="0" normalizeH="0" baseline="0" noProof="0" dirty="0">
                <a:ln>
                  <a:noFill/>
                </a:ln>
                <a:solidFill>
                  <a:schemeClr val="tx1">
                    <a:lumMod val="85000"/>
                    <a:lumOff val="15000"/>
                  </a:schemeClr>
                </a:solidFill>
                <a:uLnTx/>
                <a:uFillTx/>
              </a:rPr>
              <a:t> gobernadora la Lic. Rafaela Javier Gomera, </a:t>
            </a:r>
            <a:r>
              <a:rPr kumimoji="0" lang="en-US" b="1" i="0" u="none" strike="noStrike" spc="0" normalizeH="0" baseline="0" noProof="0" dirty="0" err="1">
                <a:ln>
                  <a:noFill/>
                </a:ln>
                <a:solidFill>
                  <a:schemeClr val="tx1">
                    <a:lumMod val="85000"/>
                    <a:lumOff val="15000"/>
                  </a:schemeClr>
                </a:solidFill>
                <a:uLnTx/>
                <a:uFillTx/>
              </a:rPr>
              <a:t>representando</a:t>
            </a:r>
            <a:r>
              <a:rPr kumimoji="0" lang="en-US" b="1" i="0" u="none" strike="noStrike" spc="0" normalizeH="0" baseline="0" noProof="0" dirty="0">
                <a:ln>
                  <a:noFill/>
                </a:ln>
                <a:solidFill>
                  <a:schemeClr val="tx1">
                    <a:lumMod val="85000"/>
                    <a:lumOff val="15000"/>
                  </a:schemeClr>
                </a:solidFill>
                <a:uLnTx/>
                <a:uFillTx/>
              </a:rPr>
              <a:t> al Presidente Luis Rodolfo Abinader Corona </a:t>
            </a:r>
            <a:r>
              <a:rPr kumimoji="0" lang="en-US" b="1" i="0" u="none" strike="noStrike" spc="0" normalizeH="0" baseline="0" noProof="0" dirty="0" err="1">
                <a:ln>
                  <a:noFill/>
                </a:ln>
                <a:solidFill>
                  <a:schemeClr val="tx1">
                    <a:lumMod val="85000"/>
                    <a:lumOff val="15000"/>
                  </a:schemeClr>
                </a:solidFill>
                <a:uLnTx/>
                <a:uFillTx/>
              </a:rPr>
              <a:t>en</a:t>
            </a:r>
            <a:r>
              <a:rPr kumimoji="0" lang="en-US" b="1" i="0" u="none" strike="noStrike" spc="0" normalizeH="0" baseline="0" noProof="0" dirty="0">
                <a:ln>
                  <a:noFill/>
                </a:ln>
                <a:solidFill>
                  <a:schemeClr val="tx1">
                    <a:lumMod val="85000"/>
                    <a:lumOff val="15000"/>
                  </a:schemeClr>
                </a:solidFill>
                <a:uLnTx/>
                <a:uFillTx/>
              </a:rPr>
              <a:t> </a:t>
            </a:r>
            <a:r>
              <a:rPr kumimoji="0" lang="en-US" b="1" i="0" u="none" strike="noStrike" spc="0" normalizeH="0" baseline="0" noProof="0" dirty="0" err="1">
                <a:ln>
                  <a:noFill/>
                </a:ln>
                <a:solidFill>
                  <a:schemeClr val="tx1">
                    <a:lumMod val="85000"/>
                    <a:lumOff val="15000"/>
                  </a:schemeClr>
                </a:solidFill>
                <a:uLnTx/>
                <a:uFillTx/>
              </a:rPr>
              <a:t>todo</a:t>
            </a:r>
            <a:r>
              <a:rPr kumimoji="0" lang="en-US" b="1" i="0" u="none" strike="noStrike" spc="0" normalizeH="0" baseline="0" noProof="0" dirty="0">
                <a:ln>
                  <a:noFill/>
                </a:ln>
                <a:solidFill>
                  <a:schemeClr val="tx1">
                    <a:lumMod val="85000"/>
                    <a:lumOff val="15000"/>
                  </a:schemeClr>
                </a:solidFill>
                <a:uLnTx/>
                <a:uFillTx/>
              </a:rPr>
              <a:t> </a:t>
            </a:r>
            <a:r>
              <a:rPr kumimoji="0" lang="en-US" b="1" i="0" u="none" strike="noStrike" spc="0" normalizeH="0" baseline="0" noProof="0" dirty="0" err="1">
                <a:ln>
                  <a:noFill/>
                </a:ln>
                <a:solidFill>
                  <a:schemeClr val="tx1">
                    <a:lumMod val="85000"/>
                    <a:lumOff val="15000"/>
                  </a:schemeClr>
                </a:solidFill>
                <a:uLnTx/>
                <a:uFillTx/>
              </a:rPr>
              <a:t>el</a:t>
            </a:r>
            <a:r>
              <a:rPr kumimoji="0" lang="en-US" b="1" i="0" u="none" strike="noStrike" spc="0" normalizeH="0" baseline="0" noProof="0" dirty="0">
                <a:ln>
                  <a:noFill/>
                </a:ln>
                <a:solidFill>
                  <a:schemeClr val="tx1">
                    <a:lumMod val="85000"/>
                    <a:lumOff val="15000"/>
                  </a:schemeClr>
                </a:solidFill>
                <a:uLnTx/>
                <a:uFillTx/>
              </a:rPr>
              <a:t> </a:t>
            </a:r>
            <a:r>
              <a:rPr kumimoji="0" lang="en-US" b="1" i="0" u="none" strike="noStrike" spc="0" normalizeH="0" baseline="0" noProof="0" dirty="0" err="1">
                <a:ln>
                  <a:noFill/>
                </a:ln>
                <a:solidFill>
                  <a:schemeClr val="tx1">
                    <a:lumMod val="85000"/>
                    <a:lumOff val="15000"/>
                  </a:schemeClr>
                </a:solidFill>
                <a:uLnTx/>
                <a:uFillTx/>
              </a:rPr>
              <a:t>territorio</a:t>
            </a:r>
            <a:r>
              <a:rPr kumimoji="0" lang="en-US" b="1" i="0" u="none" strike="noStrike" spc="0" normalizeH="0" baseline="0" noProof="0" dirty="0">
                <a:ln>
                  <a:noFill/>
                </a:ln>
                <a:solidFill>
                  <a:schemeClr val="tx1">
                    <a:lumMod val="85000"/>
                    <a:lumOff val="15000"/>
                  </a:schemeClr>
                </a:solidFill>
                <a:uLnTx/>
                <a:uFillTx/>
              </a:rPr>
              <a:t> de la </a:t>
            </a:r>
            <a:r>
              <a:rPr kumimoji="0" lang="en-US" b="1" i="0" u="none" strike="noStrike" spc="0" normalizeH="0" baseline="0" noProof="0" dirty="0" err="1">
                <a:ln>
                  <a:noFill/>
                </a:ln>
                <a:solidFill>
                  <a:schemeClr val="tx1">
                    <a:lumMod val="85000"/>
                    <a:lumOff val="15000"/>
                  </a:schemeClr>
                </a:solidFill>
                <a:uLnTx/>
                <a:uFillTx/>
              </a:rPr>
              <a:t>provincia</a:t>
            </a:r>
            <a:r>
              <a:rPr kumimoji="0" lang="en-US" b="1" i="0" u="none" strike="noStrike" spc="0" normalizeH="0" baseline="0" noProof="0" dirty="0">
                <a:ln>
                  <a:noFill/>
                </a:ln>
                <a:solidFill>
                  <a:schemeClr val="tx1">
                    <a:lumMod val="85000"/>
                    <a:lumOff val="15000"/>
                  </a:schemeClr>
                </a:solidFill>
                <a:uLnTx/>
                <a:uFillTx/>
              </a:rPr>
              <a:t> de Monte Plata </a:t>
            </a:r>
            <a:r>
              <a:rPr kumimoji="0" lang="en-US" b="1" i="0" u="none" strike="noStrike" spc="0" normalizeH="0" baseline="0" noProof="0" dirty="0" err="1">
                <a:ln>
                  <a:noFill/>
                </a:ln>
                <a:solidFill>
                  <a:schemeClr val="tx1">
                    <a:lumMod val="85000"/>
                    <a:lumOff val="15000"/>
                  </a:schemeClr>
                </a:solidFill>
                <a:uLnTx/>
                <a:uFillTx/>
              </a:rPr>
              <a:t>que</a:t>
            </a:r>
            <a:r>
              <a:rPr kumimoji="0" lang="en-US" b="1" i="0" u="none" strike="noStrike" spc="0" normalizeH="0" baseline="0" noProof="0" dirty="0">
                <a:ln>
                  <a:noFill/>
                </a:ln>
                <a:solidFill>
                  <a:schemeClr val="tx1">
                    <a:lumMod val="85000"/>
                    <a:lumOff val="15000"/>
                  </a:schemeClr>
                </a:solidFill>
                <a:uLnTx/>
                <a:uFillTx/>
              </a:rPr>
              <a:t> </a:t>
            </a:r>
            <a:r>
              <a:rPr kumimoji="0" lang="en-US" b="1" i="0" u="none" strike="noStrike" spc="0" normalizeH="0" baseline="0" noProof="0" dirty="0" err="1">
                <a:ln>
                  <a:noFill/>
                </a:ln>
                <a:solidFill>
                  <a:schemeClr val="tx1">
                    <a:lumMod val="85000"/>
                    <a:lumOff val="15000"/>
                  </a:schemeClr>
                </a:solidFill>
                <a:uLnTx/>
                <a:uFillTx/>
              </a:rPr>
              <a:t>abarca</a:t>
            </a:r>
            <a:r>
              <a:rPr kumimoji="0" lang="en-US" b="1" i="0" u="none" strike="noStrike" spc="0" normalizeH="0" baseline="0" noProof="0" dirty="0">
                <a:ln>
                  <a:noFill/>
                </a:ln>
                <a:solidFill>
                  <a:schemeClr val="tx1">
                    <a:lumMod val="85000"/>
                    <a:lumOff val="15000"/>
                  </a:schemeClr>
                </a:solidFill>
                <a:uLnTx/>
                <a:uFillTx/>
              </a:rPr>
              <a:t>, </a:t>
            </a:r>
            <a:r>
              <a:rPr kumimoji="0" lang="en-US" b="1" i="0" u="none" strike="noStrike" spc="0" normalizeH="0" baseline="0" noProof="0" dirty="0" err="1">
                <a:ln>
                  <a:noFill/>
                </a:ln>
                <a:solidFill>
                  <a:schemeClr val="tx1">
                    <a:lumMod val="85000"/>
                    <a:lumOff val="15000"/>
                  </a:schemeClr>
                </a:solidFill>
                <a:uLnTx/>
                <a:uFillTx/>
              </a:rPr>
              <a:t>cinco</a:t>
            </a:r>
            <a:r>
              <a:rPr kumimoji="0" lang="en-US" b="1" i="0" u="none" strike="noStrike" spc="0" normalizeH="0" baseline="0" noProof="0" dirty="0">
                <a:ln>
                  <a:noFill/>
                </a:ln>
                <a:solidFill>
                  <a:schemeClr val="tx1">
                    <a:lumMod val="85000"/>
                    <a:lumOff val="15000"/>
                  </a:schemeClr>
                </a:solidFill>
                <a:uLnTx/>
                <a:uFillTx/>
              </a:rPr>
              <a:t> (5) Municipios y </a:t>
            </a:r>
            <a:r>
              <a:rPr kumimoji="0" lang="en-US" b="1" i="0" u="none" strike="noStrike" spc="0" normalizeH="0" baseline="0" noProof="0" dirty="0" err="1">
                <a:ln>
                  <a:noFill/>
                </a:ln>
                <a:solidFill>
                  <a:schemeClr val="tx1">
                    <a:lumMod val="85000"/>
                    <a:lumOff val="15000"/>
                  </a:schemeClr>
                </a:solidFill>
                <a:uLnTx/>
                <a:uFillTx/>
              </a:rPr>
              <a:t>siete</a:t>
            </a:r>
            <a:r>
              <a:rPr kumimoji="0" lang="en-US" b="1" i="0" u="none" strike="noStrike" spc="0" normalizeH="0" baseline="0" noProof="0" dirty="0">
                <a:ln>
                  <a:noFill/>
                </a:ln>
                <a:solidFill>
                  <a:schemeClr val="tx1">
                    <a:lumMod val="85000"/>
                    <a:lumOff val="15000"/>
                  </a:schemeClr>
                </a:solidFill>
                <a:uLnTx/>
                <a:uFillTx/>
              </a:rPr>
              <a:t> (7) </a:t>
            </a:r>
            <a:r>
              <a:rPr kumimoji="0" lang="en-US" b="1" i="0" u="none" strike="noStrike" spc="0" normalizeH="0" baseline="0" noProof="0" dirty="0" err="1">
                <a:ln>
                  <a:noFill/>
                </a:ln>
                <a:solidFill>
                  <a:schemeClr val="tx1">
                    <a:lumMod val="85000"/>
                    <a:lumOff val="15000"/>
                  </a:schemeClr>
                </a:solidFill>
                <a:uLnTx/>
                <a:uFillTx/>
              </a:rPr>
              <a:t>Distritos</a:t>
            </a:r>
            <a:r>
              <a:rPr kumimoji="0" lang="en-US" b="1" i="0" u="none" strike="noStrike" spc="0" normalizeH="0" baseline="0" noProof="0" dirty="0">
                <a:ln>
                  <a:noFill/>
                </a:ln>
                <a:solidFill>
                  <a:schemeClr val="tx1">
                    <a:lumMod val="85000"/>
                    <a:lumOff val="15000"/>
                  </a:schemeClr>
                </a:solidFill>
                <a:uLnTx/>
                <a:uFillTx/>
              </a:rPr>
              <a:t> </a:t>
            </a:r>
            <a:r>
              <a:rPr kumimoji="0" lang="en-US" b="1" i="0" u="none" strike="noStrike" spc="0" normalizeH="0" baseline="0" noProof="0" dirty="0" err="1">
                <a:ln>
                  <a:noFill/>
                </a:ln>
                <a:solidFill>
                  <a:schemeClr val="tx1">
                    <a:lumMod val="85000"/>
                    <a:lumOff val="15000"/>
                  </a:schemeClr>
                </a:solidFill>
                <a:uLnTx/>
                <a:uFillTx/>
              </a:rPr>
              <a:t>Municipales</a:t>
            </a:r>
            <a:r>
              <a:rPr kumimoji="0" lang="en-US" b="1" i="0" u="none" strike="noStrike" spc="0" normalizeH="0" baseline="0" noProof="0" dirty="0">
                <a:ln>
                  <a:noFill/>
                </a:ln>
                <a:solidFill>
                  <a:schemeClr val="tx1">
                    <a:lumMod val="85000"/>
                    <a:lumOff val="15000"/>
                  </a:schemeClr>
                </a:solidFill>
                <a:uLnTx/>
                <a:uFillTx/>
              </a:rPr>
              <a:t>.</a:t>
            </a:r>
            <a:br>
              <a:rPr kumimoji="0" lang="en-US" b="1" i="0" u="none" strike="noStrike" spc="0" normalizeH="0" baseline="0" noProof="0" dirty="0">
                <a:ln>
                  <a:noFill/>
                </a:ln>
                <a:solidFill>
                  <a:schemeClr val="tx1">
                    <a:lumMod val="85000"/>
                    <a:lumOff val="15000"/>
                  </a:schemeClr>
                </a:solidFill>
                <a:uLnTx/>
                <a:uFillTx/>
              </a:rPr>
            </a:br>
            <a:br>
              <a:rPr kumimoji="0" lang="en-US" b="1" i="0" u="none" strike="noStrike" spc="0" normalizeH="0" baseline="0" noProof="0" dirty="0">
                <a:ln>
                  <a:noFill/>
                </a:ln>
                <a:solidFill>
                  <a:schemeClr val="tx1">
                    <a:lumMod val="85000"/>
                    <a:lumOff val="15000"/>
                  </a:schemeClr>
                </a:solidFill>
                <a:uLnTx/>
                <a:uFillTx/>
              </a:rPr>
            </a:br>
            <a:endParaRPr kumimoji="0" lang="en-US" b="1" i="0" u="none" strike="noStrike" spc="0" normalizeH="0" baseline="0" noProof="0" dirty="0">
              <a:ln>
                <a:noFill/>
              </a:ln>
              <a:solidFill>
                <a:schemeClr val="tx1">
                  <a:lumMod val="85000"/>
                  <a:lumOff val="15000"/>
                </a:schemeClr>
              </a:solidFill>
              <a:uLnTx/>
              <a:uFillTx/>
            </a:endParaRPr>
          </a:p>
          <a:p>
            <a:pPr marL="0" marR="0" lvl="0" indent="0" fontAlgn="auto">
              <a:lnSpc>
                <a:spcPct val="90000"/>
              </a:lnSpc>
              <a:spcBef>
                <a:spcPct val="20000"/>
              </a:spcBef>
              <a:spcAft>
                <a:spcPts val="600"/>
              </a:spcAft>
              <a:buClr>
                <a:schemeClr val="accent1"/>
              </a:buClr>
              <a:buSzPct val="115000"/>
              <a:buFont typeface="Arial"/>
              <a:buChar char="•"/>
              <a:tabLst/>
              <a:defRPr/>
            </a:pPr>
            <a:endParaRPr kumimoji="0" lang="en-US" b="0" i="0" u="none" strike="noStrike" spc="0" normalizeH="0" baseline="0" noProof="0" dirty="0">
              <a:ln>
                <a:noFill/>
              </a:ln>
              <a:solidFill>
                <a:schemeClr val="tx1">
                  <a:lumMod val="85000"/>
                  <a:lumOff val="15000"/>
                </a:schemeClr>
              </a:solidFill>
              <a:uLnTx/>
              <a:uFillTx/>
            </a:endParaRPr>
          </a:p>
          <a:p>
            <a:pPr marL="0" marR="0" lvl="0" indent="0" fontAlgn="auto">
              <a:lnSpc>
                <a:spcPct val="90000"/>
              </a:lnSpc>
              <a:spcBef>
                <a:spcPct val="20000"/>
              </a:spcBef>
              <a:spcAft>
                <a:spcPts val="600"/>
              </a:spcAft>
              <a:buClr>
                <a:schemeClr val="accent1"/>
              </a:buClr>
              <a:buSzPct val="115000"/>
              <a:tabLst/>
              <a:defRPr/>
            </a:pPr>
            <a:r>
              <a:rPr kumimoji="0" lang="en-US" b="1" i="1" u="none" strike="noStrike" spc="0" normalizeH="0" baseline="0" noProof="0" dirty="0">
                <a:ln>
                  <a:noFill/>
                </a:ln>
                <a:solidFill>
                  <a:srgbClr val="FF0000"/>
                </a:solidFill>
                <a:uLnTx/>
                <a:uFillTx/>
              </a:rPr>
              <a:t>Portal de </a:t>
            </a:r>
            <a:r>
              <a:rPr kumimoji="0" lang="en-US" b="1" i="1" u="none" strike="noStrike" spc="0" normalizeH="0" baseline="0" noProof="0" dirty="0" err="1">
                <a:ln>
                  <a:noFill/>
                </a:ln>
                <a:solidFill>
                  <a:srgbClr val="FF0000"/>
                </a:solidFill>
                <a:uLnTx/>
                <a:uFillTx/>
              </a:rPr>
              <a:t>transparencia</a:t>
            </a:r>
            <a:r>
              <a:rPr kumimoji="0" lang="en-US" b="1" i="1" u="none" strike="noStrike" spc="0" normalizeH="0" baseline="0" noProof="0" dirty="0">
                <a:ln>
                  <a:noFill/>
                </a:ln>
                <a:solidFill>
                  <a:srgbClr val="FF0000"/>
                </a:solidFill>
                <a:uLnTx/>
                <a:uFillTx/>
              </a:rPr>
              <a:t>: https://gobernacionmonteplata.gob.do/</a:t>
            </a:r>
            <a:br>
              <a:rPr kumimoji="0" lang="en-US" b="1" i="1" u="none" strike="noStrike" spc="0" normalizeH="0" baseline="0" noProof="0" dirty="0">
                <a:ln>
                  <a:noFill/>
                </a:ln>
                <a:solidFill>
                  <a:srgbClr val="FF0000"/>
                </a:solidFill>
                <a:uLnTx/>
                <a:uFillTx/>
              </a:rPr>
            </a:br>
            <a:r>
              <a:rPr kumimoji="0" lang="en-US" b="1" i="1" u="none" strike="noStrike" spc="0" normalizeH="0" baseline="0" noProof="0" dirty="0">
                <a:ln>
                  <a:noFill/>
                </a:ln>
                <a:solidFill>
                  <a:srgbClr val="FF0000"/>
                </a:solidFill>
                <a:uLnTx/>
                <a:uFillTx/>
              </a:rPr>
              <a:t>Facebook: https://facebook.com/gobernaciondemontepla </a:t>
            </a:r>
            <a:br>
              <a:rPr kumimoji="0" lang="en-US" b="1" i="1" u="none" strike="noStrike" spc="0" normalizeH="0" baseline="0" noProof="0" dirty="0">
                <a:ln>
                  <a:noFill/>
                </a:ln>
                <a:solidFill>
                  <a:srgbClr val="FF0000"/>
                </a:solidFill>
                <a:uLnTx/>
                <a:uFillTx/>
              </a:rPr>
            </a:br>
            <a:r>
              <a:rPr kumimoji="0" lang="en-US" b="1" i="1" u="none" strike="noStrike" spc="0" normalizeH="0" baseline="0" noProof="0" dirty="0">
                <a:ln>
                  <a:noFill/>
                </a:ln>
                <a:solidFill>
                  <a:srgbClr val="FF0000"/>
                </a:solidFill>
                <a:uLnTx/>
                <a:uFillTx/>
              </a:rPr>
              <a:t>TIKTOK: https://www.tiktok.com/@gobernacionmonteplata01/</a:t>
            </a:r>
            <a:br>
              <a:rPr kumimoji="0" lang="en-US" b="1" i="1" u="none" strike="noStrike" spc="0" normalizeH="0" baseline="0" noProof="0" dirty="0">
                <a:ln>
                  <a:noFill/>
                </a:ln>
                <a:solidFill>
                  <a:srgbClr val="FF0000"/>
                </a:solidFill>
                <a:uLnTx/>
                <a:uFillTx/>
              </a:rPr>
            </a:br>
            <a:endParaRPr kumimoji="0" lang="en-US" b="1" i="1" u="none" strike="noStrike" spc="0" normalizeH="0" baseline="0" noProof="0" dirty="0">
              <a:ln>
                <a:noFill/>
              </a:ln>
              <a:solidFill>
                <a:srgbClr val="FF0000"/>
              </a:solidFill>
              <a:uLnTx/>
              <a:uFillTx/>
            </a:endParaRPr>
          </a:p>
        </p:txBody>
      </p:sp>
      <p:pic>
        <p:nvPicPr>
          <p:cNvPr id="5" name="Imagen 4">
            <a:extLst>
              <a:ext uri="{FF2B5EF4-FFF2-40B4-BE49-F238E27FC236}">
                <a16:creationId xmlns:a16="http://schemas.microsoft.com/office/drawing/2014/main" id="{FF7761EF-4234-B07D-16C2-BD96A98E8756}"/>
              </a:ext>
            </a:extLst>
          </p:cNvPr>
          <p:cNvPicPr>
            <a:picLocks noChangeAspect="1"/>
          </p:cNvPicPr>
          <p:nvPr/>
        </p:nvPicPr>
        <p:blipFill>
          <a:blip r:embed="rId4"/>
          <a:stretch>
            <a:fillRect/>
          </a:stretch>
        </p:blipFill>
        <p:spPr>
          <a:xfrm>
            <a:off x="2334215" y="738256"/>
            <a:ext cx="7725103" cy="15302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44488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A018723-AE54-C867-5700-7F7FB10D3FCA}"/>
              </a:ext>
            </a:extLst>
          </p:cNvPr>
          <p:cNvSpPr txBox="1"/>
          <p:nvPr/>
        </p:nvSpPr>
        <p:spPr>
          <a:xfrm>
            <a:off x="1424066" y="1525568"/>
            <a:ext cx="9743606" cy="126188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DO" sz="2400" b="1" i="0" u="none" strike="noStrike" kern="1200" cap="none" spc="0" normalizeH="0" baseline="0" noProof="0" dirty="0">
                <a:ln/>
                <a:solidFill>
                  <a:srgbClr val="0070C0"/>
                </a:solidFill>
                <a:effectLst>
                  <a:outerShdw blurRad="38100" dist="19050" dir="2700000" algn="tl" rotWithShape="0">
                    <a:prstClr val="black">
                      <a:lumMod val="50000"/>
                      <a:alpha val="40000"/>
                    </a:prstClr>
                  </a:outerShdw>
                </a:effectLst>
                <a:uLnTx/>
                <a:uFillTx/>
                <a:latin typeface="Garamond" panose="02020404030301010803"/>
                <a:ea typeface="+mn-ea"/>
                <a:cs typeface="+mn-cs"/>
              </a:rPr>
              <a:t>DEPARTAMENTO DE PRENSA Y RELACIONES  PUBLICAS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DO" sz="2400" b="1" i="0" u="none" strike="noStrike" kern="1200" cap="none" spc="0" normalizeH="0" baseline="0" noProof="0" dirty="0">
                <a:ln/>
                <a:solidFill>
                  <a:srgbClr val="0070C0"/>
                </a:solidFill>
                <a:effectLst>
                  <a:outerShdw blurRad="38100" dist="19050" dir="2700000" algn="tl" rotWithShape="0">
                    <a:prstClr val="black">
                      <a:lumMod val="50000"/>
                      <a:alpha val="40000"/>
                    </a:prstClr>
                  </a:outerShdw>
                </a:effectLst>
                <a:uLnTx/>
                <a:uFillTx/>
                <a:latin typeface="Garamond" panose="02020404030301010803"/>
                <a:ea typeface="+mn-ea"/>
                <a:cs typeface="+mn-cs"/>
              </a:rPr>
              <a:t>                              GOBERNACION MONTE PLATA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DO" sz="2800" b="1" i="0" u="none" strike="noStrike" kern="1200" cap="none" spc="0" normalizeH="0" baseline="0" noProof="0" dirty="0">
                <a:ln/>
                <a:solidFill>
                  <a:srgbClr val="002060"/>
                </a:solidFill>
                <a:effectLst>
                  <a:outerShdw blurRad="38100" dist="19050" dir="2700000" algn="tl" rotWithShape="0">
                    <a:prstClr val="black">
                      <a:lumMod val="50000"/>
                      <a:alpha val="40000"/>
                    </a:prstClr>
                  </a:outerShdw>
                </a:effectLst>
                <a:uLnTx/>
                <a:uFillTx/>
                <a:latin typeface="Garamond" panose="02020404030301010803"/>
                <a:ea typeface="+mn-ea"/>
                <a:cs typeface="+mn-cs"/>
              </a:rPr>
              <a:t> </a:t>
            </a:r>
            <a:endParaRPr lang="es-ES" dirty="0"/>
          </a:p>
        </p:txBody>
      </p:sp>
      <p:pic>
        <p:nvPicPr>
          <p:cNvPr id="4" name="Imagen 3">
            <a:extLst>
              <a:ext uri="{FF2B5EF4-FFF2-40B4-BE49-F238E27FC236}">
                <a16:creationId xmlns:a16="http://schemas.microsoft.com/office/drawing/2014/main" id="{EDFFF836-B02F-C76B-BAA4-C78D4382D00C}"/>
              </a:ext>
            </a:extLst>
          </p:cNvPr>
          <p:cNvPicPr>
            <a:picLocks noChangeAspect="1"/>
          </p:cNvPicPr>
          <p:nvPr/>
        </p:nvPicPr>
        <p:blipFill>
          <a:blip r:embed="rId2"/>
          <a:stretch>
            <a:fillRect/>
          </a:stretch>
        </p:blipFill>
        <p:spPr>
          <a:xfrm>
            <a:off x="4838798" y="263684"/>
            <a:ext cx="2914141" cy="1261884"/>
          </a:xfrm>
          <a:prstGeom prst="rect">
            <a:avLst/>
          </a:prstGeom>
        </p:spPr>
      </p:pic>
      <p:sp>
        <p:nvSpPr>
          <p:cNvPr id="6" name="CuadroTexto 5">
            <a:extLst>
              <a:ext uri="{FF2B5EF4-FFF2-40B4-BE49-F238E27FC236}">
                <a16:creationId xmlns:a16="http://schemas.microsoft.com/office/drawing/2014/main" id="{CFF6AA23-20A6-0869-B077-A24C6D24E60B}"/>
              </a:ext>
            </a:extLst>
          </p:cNvPr>
          <p:cNvSpPr txBox="1"/>
          <p:nvPr/>
        </p:nvSpPr>
        <p:spPr>
          <a:xfrm>
            <a:off x="2633272" y="2571073"/>
            <a:ext cx="6325849" cy="89255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DO" sz="2600" b="1" i="1"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Garamond" panose="02020404030301010803"/>
                <a:ea typeface="+mn-ea"/>
                <a:cs typeface="+mn-cs"/>
              </a:rPr>
              <a:t> </a:t>
            </a:r>
            <a:r>
              <a:rPr kumimoji="0" lang="es-DO" sz="2600" b="1"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FrankRuehl" panose="020F0502020204030204" pitchFamily="34" charset="-79"/>
                <a:cs typeface="FrankRuehl" panose="020F0502020204030204" pitchFamily="34" charset="-79"/>
              </a:rPr>
              <a:t>EQUIPO DE PRENSA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DO" sz="2600" b="0" i="0" u="none" strike="noStrike" kern="1200" cap="none" spc="0" normalizeH="0" baseline="0" noProof="0" dirty="0">
              <a:ln w="0"/>
              <a:solidFill>
                <a:srgbClr val="00B050"/>
              </a:solidFill>
              <a:effectLst>
                <a:outerShdw blurRad="38100" dist="25400" dir="5400000" algn="ctr" rotWithShape="0">
                  <a:srgbClr val="6E747A">
                    <a:alpha val="43000"/>
                  </a:srgbClr>
                </a:outerShdw>
              </a:effectLst>
              <a:uLnTx/>
              <a:uFillTx/>
              <a:latin typeface="Tw Cen MT" panose="020B0602020104020603"/>
              <a:ea typeface="+mn-ea"/>
              <a:cs typeface="+mn-cs"/>
            </a:endParaRPr>
          </a:p>
        </p:txBody>
      </p:sp>
      <p:sp>
        <p:nvSpPr>
          <p:cNvPr id="8" name="CuadroTexto 7">
            <a:extLst>
              <a:ext uri="{FF2B5EF4-FFF2-40B4-BE49-F238E27FC236}">
                <a16:creationId xmlns:a16="http://schemas.microsoft.com/office/drawing/2014/main" id="{73129905-C4BA-E113-6BD1-A9D2033F9DEA}"/>
              </a:ext>
            </a:extLst>
          </p:cNvPr>
          <p:cNvSpPr txBox="1"/>
          <p:nvPr/>
        </p:nvSpPr>
        <p:spPr>
          <a:xfrm>
            <a:off x="-1403093" y="3463625"/>
            <a:ext cx="12483781" cy="238526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DO" sz="2400" b="1" i="1"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Garamond" panose="02020404030301010803"/>
                <a:ea typeface="+mn-ea"/>
                <a:cs typeface="+mn-cs"/>
              </a:rPr>
              <a:t>COORDINADORA</a:t>
            </a:r>
            <a:r>
              <a:rPr kumimoji="0" lang="es-DO" sz="2400" b="1"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Garamond" panose="02020404030301010803"/>
                <a:ea typeface="+mn-ea"/>
                <a:cs typeface="+mn-cs"/>
              </a:rPr>
              <a:t>:</a:t>
            </a:r>
            <a:r>
              <a:rPr kumimoji="0" lang="es-DO" sz="24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Garamond" panose="02020404030301010803"/>
                <a:ea typeface="+mn-ea"/>
                <a:cs typeface="+mn-cs"/>
              </a:rPr>
              <a:t>      </a:t>
            </a:r>
            <a:r>
              <a:rPr kumimoji="0" lang="es-DO" sz="2800" b="1" i="1"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Garamond" panose="02020404030301010803"/>
                <a:ea typeface="+mn-ea"/>
                <a:cs typeface="+mn-cs"/>
              </a:rPr>
              <a:t>Lic. Yuleisys Arredondo Mejia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DO" sz="2400" b="1" i="1"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DO" sz="2400" b="1" i="1" u="none" strike="noStrike" kern="1200" cap="none" spc="0" normalizeH="0" baseline="0" noProof="0" dirty="0">
                <a:ln w="0"/>
                <a:solidFill>
                  <a:srgbClr val="2FA3EE">
                    <a:lumMod val="75000"/>
                  </a:srgbClr>
                </a:solidFill>
                <a:effectLst>
                  <a:outerShdw blurRad="38100" dist="25400" dir="5400000" algn="ctr" rotWithShape="0">
                    <a:srgbClr val="6E747A">
                      <a:alpha val="43000"/>
                    </a:srgbClr>
                  </a:outerShdw>
                </a:effectLst>
                <a:uLnTx/>
                <a:uFillTx/>
                <a:latin typeface="Garamond" panose="02020404030301010803"/>
                <a:ea typeface="+mn-ea"/>
                <a:cs typeface="+mn-cs"/>
              </a:rPr>
              <a:t>                               </a:t>
            </a:r>
            <a:r>
              <a:rPr kumimoji="0" lang="es-DO" sz="2400" b="1" i="1"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Garamond" panose="02020404030301010803"/>
                <a:ea typeface="+mn-ea"/>
                <a:cs typeface="+mn-cs"/>
              </a:rPr>
              <a:t>FOTOGRAFO</a:t>
            </a:r>
            <a:r>
              <a:rPr kumimoji="0" lang="es-DO" sz="2400" b="1" i="1"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Garamond" panose="02020404030301010803"/>
                <a:ea typeface="+mn-ea"/>
                <a:cs typeface="+mn-cs"/>
              </a:rPr>
              <a:t>:             </a:t>
            </a:r>
            <a:r>
              <a:rPr kumimoji="0" lang="es-DO" sz="2800" b="1" i="1"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Garamond" panose="02020404030301010803"/>
                <a:ea typeface="+mn-ea"/>
                <a:cs typeface="+mn-cs"/>
              </a:rPr>
              <a:t>José Luis Jiménez</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DO" sz="2400" b="0" i="0" u="none" strike="noStrike" kern="1200" cap="none" spc="0" normalizeH="0" baseline="0" noProof="0" dirty="0">
              <a:ln w="0"/>
              <a:solidFill>
                <a:srgbClr val="00B050"/>
              </a:solidFill>
              <a:effectLst>
                <a:outerShdw blurRad="38100" dist="25400" dir="5400000" algn="ctr" rotWithShape="0">
                  <a:srgbClr val="6E747A">
                    <a:alpha val="43000"/>
                  </a:srgbClr>
                </a:outerShdw>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DO" sz="2400" b="0" i="0" u="none" strike="noStrike" kern="1200" cap="none" spc="0" normalizeH="0" baseline="0" noProof="0" dirty="0">
                <a:ln w="0"/>
                <a:solidFill>
                  <a:srgbClr val="2FA3EE">
                    <a:lumMod val="75000"/>
                  </a:srgbClr>
                </a:solidFill>
                <a:effectLst>
                  <a:outerShdw blurRad="38100" dist="25400" dir="5400000" algn="ctr" rotWithShape="0">
                    <a:srgbClr val="6E747A">
                      <a:alpha val="43000"/>
                    </a:srgbClr>
                  </a:outerShdw>
                </a:effectLst>
                <a:uLnTx/>
                <a:uFillTx/>
                <a:latin typeface="Garamond" panose="02020404030301010803"/>
                <a:ea typeface="+mn-ea"/>
                <a:cs typeface="+mn-cs"/>
              </a:rPr>
              <a:t>                               </a:t>
            </a:r>
            <a:r>
              <a:rPr kumimoji="0" lang="es-DO" sz="2400" b="1" i="1"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Garamond" panose="02020404030301010803"/>
                <a:ea typeface="+mn-ea"/>
                <a:cs typeface="+mn-cs"/>
              </a:rPr>
              <a:t>AUDIOVISUAL</a:t>
            </a:r>
            <a:r>
              <a:rPr kumimoji="0" lang="es-DO" sz="2400" b="1" i="1"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Garamond" panose="02020404030301010803"/>
                <a:ea typeface="+mn-ea"/>
                <a:cs typeface="+mn-cs"/>
              </a:rPr>
              <a:t>:</a:t>
            </a:r>
            <a:r>
              <a:rPr kumimoji="0" lang="es-DO" sz="24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Garamond" panose="02020404030301010803"/>
                <a:ea typeface="+mn-ea"/>
                <a:cs typeface="+mn-cs"/>
              </a:rPr>
              <a:t>          </a:t>
            </a:r>
            <a:r>
              <a:rPr kumimoji="0" lang="es-DO" sz="2800" b="1" i="1"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Garamond" panose="02020404030301010803"/>
                <a:ea typeface="+mn-ea"/>
                <a:cs typeface="+mn-cs"/>
              </a:rPr>
              <a:t>Alexander Aquino Adames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DO" sz="17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w Cen MT" panose="020B0602020104020603"/>
              <a:ea typeface="+mn-ea"/>
              <a:cs typeface="+mn-cs"/>
            </a:endParaRPr>
          </a:p>
        </p:txBody>
      </p:sp>
      <p:pic>
        <p:nvPicPr>
          <p:cNvPr id="14" name="Imagen 13">
            <a:extLst>
              <a:ext uri="{FF2B5EF4-FFF2-40B4-BE49-F238E27FC236}">
                <a16:creationId xmlns:a16="http://schemas.microsoft.com/office/drawing/2014/main" id="{CDE22AF8-0A8F-3EAD-E1AE-7AD99F35F6E5}"/>
              </a:ext>
            </a:extLst>
          </p:cNvPr>
          <p:cNvPicPr>
            <a:picLocks noChangeAspect="1"/>
          </p:cNvPicPr>
          <p:nvPr/>
        </p:nvPicPr>
        <p:blipFill>
          <a:blip r:embed="rId3"/>
          <a:stretch>
            <a:fillRect/>
          </a:stretch>
        </p:blipFill>
        <p:spPr>
          <a:xfrm>
            <a:off x="8100687" y="3957223"/>
            <a:ext cx="3395766" cy="2567843"/>
          </a:xfrm>
          <a:prstGeom prst="rect">
            <a:avLst/>
          </a:prstGeom>
        </p:spPr>
      </p:pic>
    </p:spTree>
    <p:extLst>
      <p:ext uri="{BB962C8B-B14F-4D97-AF65-F5344CB8AC3E}">
        <p14:creationId xmlns:p14="http://schemas.microsoft.com/office/powerpoint/2010/main" val="3243111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1D9B392-B56C-8AD1-0A1D-1EF52B80684D}"/>
              </a:ext>
            </a:extLst>
          </p:cNvPr>
          <p:cNvPicPr>
            <a:picLocks noChangeAspect="1"/>
          </p:cNvPicPr>
          <p:nvPr/>
        </p:nvPicPr>
        <p:blipFill>
          <a:blip r:embed="rId3"/>
          <a:stretch>
            <a:fillRect/>
          </a:stretch>
        </p:blipFill>
        <p:spPr>
          <a:xfrm>
            <a:off x="3829789" y="476540"/>
            <a:ext cx="3522249" cy="1979651"/>
          </a:xfrm>
          <a:prstGeom prst="rect">
            <a:avLst/>
          </a:prstGeom>
        </p:spPr>
      </p:pic>
      <p:sp>
        <p:nvSpPr>
          <p:cNvPr id="6" name="CuadroTexto 5">
            <a:extLst>
              <a:ext uri="{FF2B5EF4-FFF2-40B4-BE49-F238E27FC236}">
                <a16:creationId xmlns:a16="http://schemas.microsoft.com/office/drawing/2014/main" id="{99A7AC6F-914F-58AE-C1B7-19157DF93361}"/>
              </a:ext>
            </a:extLst>
          </p:cNvPr>
          <p:cNvSpPr txBox="1"/>
          <p:nvPr/>
        </p:nvSpPr>
        <p:spPr>
          <a:xfrm>
            <a:off x="773451" y="1176310"/>
            <a:ext cx="2765119" cy="830997"/>
          </a:xfrm>
          <a:prstGeom prst="rect">
            <a:avLst/>
          </a:prstGeom>
          <a:noFill/>
        </p:spPr>
        <p:txBody>
          <a:bodyPr wrap="square">
            <a:spAutoFit/>
          </a:bodyPr>
          <a:lstStyle/>
          <a:p>
            <a:r>
              <a:rPr lang="es-ES" sz="2400" b="1" dirty="0">
                <a:ln w="3175" cmpd="sng">
                  <a:noFill/>
                </a:ln>
                <a:solidFill>
                  <a:srgbClr val="0070C0"/>
                </a:solidFill>
                <a:latin typeface="Garamond" panose="02020404030301010803"/>
                <a:ea typeface="+mj-ea"/>
                <a:cs typeface="+mj-cs"/>
              </a:rPr>
              <a:t>MARTES</a:t>
            </a:r>
            <a:r>
              <a:rPr kumimoji="0" lang="es-ES" sz="2400" b="1" i="0" u="none" strike="noStrike" kern="1200" cap="none" spc="0" normalizeH="0" baseline="0" noProof="0" dirty="0">
                <a:ln w="3175" cmpd="sng">
                  <a:noFill/>
                </a:ln>
                <a:solidFill>
                  <a:srgbClr val="0070C0"/>
                </a:solidFill>
                <a:effectLst/>
                <a:uLnTx/>
                <a:uFillTx/>
                <a:latin typeface="Garamond" panose="02020404030301010803"/>
                <a:ea typeface="+mj-ea"/>
                <a:cs typeface="+mj-cs"/>
              </a:rPr>
              <a:t> 04 DE </a:t>
            </a:r>
            <a:r>
              <a:rPr lang="es-ES" sz="2400" b="1" dirty="0">
                <a:ln w="3175" cmpd="sng">
                  <a:noFill/>
                </a:ln>
                <a:solidFill>
                  <a:srgbClr val="0070C0"/>
                </a:solidFill>
                <a:latin typeface="Garamond" panose="02020404030301010803"/>
                <a:ea typeface="+mj-ea"/>
                <a:cs typeface="+mj-cs"/>
              </a:rPr>
              <a:t>NOVIEM</a:t>
            </a:r>
            <a:r>
              <a:rPr kumimoji="0" lang="es-ES" sz="2400" b="1" i="0" u="none" strike="noStrike" kern="1200" cap="none" spc="0" normalizeH="0" baseline="0" noProof="0" dirty="0">
                <a:ln w="3175" cmpd="sng">
                  <a:noFill/>
                </a:ln>
                <a:solidFill>
                  <a:srgbClr val="0070C0"/>
                </a:solidFill>
                <a:effectLst/>
                <a:uLnTx/>
                <a:uFillTx/>
                <a:latin typeface="Garamond" panose="02020404030301010803"/>
                <a:ea typeface="+mj-ea"/>
                <a:cs typeface="+mj-cs"/>
              </a:rPr>
              <a:t>BRE</a:t>
            </a:r>
            <a:endParaRPr lang="es-ES" dirty="0">
              <a:solidFill>
                <a:srgbClr val="0070C0"/>
              </a:solidFill>
            </a:endParaRPr>
          </a:p>
        </p:txBody>
      </p:sp>
      <p:sp>
        <p:nvSpPr>
          <p:cNvPr id="10" name="CuadroTexto 9">
            <a:extLst>
              <a:ext uri="{FF2B5EF4-FFF2-40B4-BE49-F238E27FC236}">
                <a16:creationId xmlns:a16="http://schemas.microsoft.com/office/drawing/2014/main" id="{19D7D6E7-4CFF-C568-0DFB-F3534B75DE7D}"/>
              </a:ext>
            </a:extLst>
          </p:cNvPr>
          <p:cNvSpPr txBox="1"/>
          <p:nvPr/>
        </p:nvSpPr>
        <p:spPr>
          <a:xfrm>
            <a:off x="812047" y="2511507"/>
            <a:ext cx="6251146" cy="923330"/>
          </a:xfrm>
          <a:prstGeom prst="rect">
            <a:avLst/>
          </a:prstGeom>
          <a:noFill/>
        </p:spPr>
        <p:txBody>
          <a:bodyPr wrap="square">
            <a:spAutoFit/>
          </a:bodyPr>
          <a:lstStyle/>
          <a:p>
            <a:pPr algn="just"/>
            <a:r>
              <a:rPr lang="es-ES" b="1" dirty="0"/>
              <a:t>Gobernadora de Monte Plata junto al ministro de Agricultura encabezan mesa de trabajo para hacer los levantamientos de los daños causados por la tormenta Melissa.</a:t>
            </a:r>
          </a:p>
        </p:txBody>
      </p:sp>
      <p:sp>
        <p:nvSpPr>
          <p:cNvPr id="17" name="CuadroTexto 16">
            <a:extLst>
              <a:ext uri="{FF2B5EF4-FFF2-40B4-BE49-F238E27FC236}">
                <a16:creationId xmlns:a16="http://schemas.microsoft.com/office/drawing/2014/main" id="{B6E9379D-6A80-3664-3190-798439372970}"/>
              </a:ext>
            </a:extLst>
          </p:cNvPr>
          <p:cNvSpPr txBox="1"/>
          <p:nvPr/>
        </p:nvSpPr>
        <p:spPr>
          <a:xfrm>
            <a:off x="750591" y="4155390"/>
            <a:ext cx="5125553" cy="1754326"/>
          </a:xfrm>
          <a:prstGeom prst="rect">
            <a:avLst/>
          </a:prstGeom>
          <a:noFill/>
        </p:spPr>
        <p:txBody>
          <a:bodyPr wrap="square">
            <a:spAutoFit/>
          </a:bodyPr>
          <a:lstStyle/>
          <a:p>
            <a:pPr algn="just"/>
            <a:r>
              <a:rPr lang="es-ES" dirty="0"/>
              <a:t>La Gobernadora civil de Monte Plata Lic. Rafaela Javier Gomera y el ministro de Agricultura, </a:t>
            </a:r>
            <a:r>
              <a:rPr lang="es-ES" dirty="0" err="1"/>
              <a:t>Limber</a:t>
            </a:r>
            <a:r>
              <a:rPr lang="es-ES" dirty="0"/>
              <a:t> Cruz, encabezaron una mesa de trabajo en el salón de acto de la Gobernación, donde se evaluaron los daños provocados por la tormenta Melissa en comunidades agrícolas de la provincia.</a:t>
            </a:r>
          </a:p>
        </p:txBody>
      </p:sp>
      <p:pic>
        <p:nvPicPr>
          <p:cNvPr id="18" name="Imagen 17">
            <a:extLst>
              <a:ext uri="{FF2B5EF4-FFF2-40B4-BE49-F238E27FC236}">
                <a16:creationId xmlns:a16="http://schemas.microsoft.com/office/drawing/2014/main" id="{F56736AF-0D56-64E4-A64D-18A388CAD734}"/>
              </a:ext>
            </a:extLst>
          </p:cNvPr>
          <p:cNvPicPr>
            <a:picLocks noChangeAspect="1"/>
          </p:cNvPicPr>
          <p:nvPr/>
        </p:nvPicPr>
        <p:blipFill>
          <a:blip r:embed="rId4"/>
          <a:stretch>
            <a:fillRect/>
          </a:stretch>
        </p:blipFill>
        <p:spPr>
          <a:xfrm>
            <a:off x="7442774" y="3558219"/>
            <a:ext cx="4199117" cy="29389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a:extLst>
              <a:ext uri="{FF2B5EF4-FFF2-40B4-BE49-F238E27FC236}">
                <a16:creationId xmlns:a16="http://schemas.microsoft.com/office/drawing/2014/main" id="{EF7431F4-451E-ABE0-C2D4-EB1883F68085}"/>
              </a:ext>
            </a:extLst>
          </p:cNvPr>
          <p:cNvPicPr>
            <a:picLocks noChangeAspect="1"/>
          </p:cNvPicPr>
          <p:nvPr/>
        </p:nvPicPr>
        <p:blipFill>
          <a:blip r:embed="rId5"/>
          <a:stretch>
            <a:fillRect/>
          </a:stretch>
        </p:blipFill>
        <p:spPr>
          <a:xfrm>
            <a:off x="7643257" y="225487"/>
            <a:ext cx="3798152" cy="30742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2" name="CuadroTexto 21">
            <a:extLst>
              <a:ext uri="{FF2B5EF4-FFF2-40B4-BE49-F238E27FC236}">
                <a16:creationId xmlns:a16="http://schemas.microsoft.com/office/drawing/2014/main" id="{2BBC7C55-836F-69C0-2301-58A9392DA3D2}"/>
              </a:ext>
            </a:extLst>
          </p:cNvPr>
          <p:cNvSpPr txBox="1"/>
          <p:nvPr/>
        </p:nvSpPr>
        <p:spPr>
          <a:xfrm>
            <a:off x="970447" y="3429000"/>
            <a:ext cx="5125553" cy="707886"/>
          </a:xfrm>
          <a:prstGeom prst="rect">
            <a:avLst/>
          </a:prstGeom>
          <a:noFill/>
        </p:spPr>
        <p:txBody>
          <a:bodyPr wrap="square">
            <a:spAutoFit/>
          </a:bodyPr>
          <a:lstStyle/>
          <a:p>
            <a:r>
              <a:rPr lang="es-ES" sz="2000" b="1" dirty="0">
                <a:solidFill>
                  <a:srgbClr val="FF0000"/>
                </a:solidFill>
              </a:rPr>
              <a:t>https://www.facebook.com/share/p/1Chv7rDHyW/</a:t>
            </a:r>
          </a:p>
        </p:txBody>
      </p:sp>
    </p:spTree>
    <p:extLst>
      <p:ext uri="{BB962C8B-B14F-4D97-AF65-F5344CB8AC3E}">
        <p14:creationId xmlns:p14="http://schemas.microsoft.com/office/powerpoint/2010/main" val="1568043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C4A34F6-0F2C-496F-67DD-5A0F4A75A5B0}"/>
              </a:ext>
            </a:extLst>
          </p:cNvPr>
          <p:cNvPicPr>
            <a:picLocks noChangeAspect="1"/>
          </p:cNvPicPr>
          <p:nvPr/>
        </p:nvPicPr>
        <p:blipFill>
          <a:blip r:embed="rId2"/>
          <a:stretch>
            <a:fillRect/>
          </a:stretch>
        </p:blipFill>
        <p:spPr>
          <a:xfrm>
            <a:off x="4453051" y="-1"/>
            <a:ext cx="3285897" cy="1796716"/>
          </a:xfrm>
          <a:prstGeom prst="rect">
            <a:avLst/>
          </a:prstGeom>
        </p:spPr>
      </p:pic>
      <p:sp>
        <p:nvSpPr>
          <p:cNvPr id="4" name="CuadroTexto 3">
            <a:extLst>
              <a:ext uri="{FF2B5EF4-FFF2-40B4-BE49-F238E27FC236}">
                <a16:creationId xmlns:a16="http://schemas.microsoft.com/office/drawing/2014/main" id="{F91C2FF5-4DF6-4B56-6EF0-E58964C95641}"/>
              </a:ext>
            </a:extLst>
          </p:cNvPr>
          <p:cNvSpPr txBox="1"/>
          <p:nvPr/>
        </p:nvSpPr>
        <p:spPr>
          <a:xfrm>
            <a:off x="732651" y="1381217"/>
            <a:ext cx="3056021"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w="3175" cmpd="sng">
                  <a:noFill/>
                </a:ln>
                <a:solidFill>
                  <a:srgbClr val="0070C0"/>
                </a:solidFill>
                <a:effectLst/>
                <a:uLnTx/>
                <a:uFillTx/>
                <a:latin typeface="Garamond" panose="02020404030301010803"/>
                <a:ea typeface="+mn-ea"/>
                <a:cs typeface="+mn-cs"/>
              </a:rPr>
              <a:t>MARTES 04 DE NOVIEMBRE</a:t>
            </a:r>
            <a:endParaRPr kumimoji="0" lang="es-ES" sz="1800" b="0" i="0" u="none" strike="noStrike" kern="1200" cap="none" spc="0" normalizeH="0" baseline="0" noProof="0" dirty="0">
              <a:ln>
                <a:noFill/>
              </a:ln>
              <a:solidFill>
                <a:srgbClr val="0070C0"/>
              </a:solidFill>
              <a:effectLst/>
              <a:uLnTx/>
              <a:uFillTx/>
              <a:latin typeface="Garamond" panose="02020404030301010803"/>
              <a:ea typeface="+mn-ea"/>
              <a:cs typeface="+mn-cs"/>
            </a:endParaRPr>
          </a:p>
        </p:txBody>
      </p:sp>
      <p:sp>
        <p:nvSpPr>
          <p:cNvPr id="6" name="CuadroTexto 5">
            <a:extLst>
              <a:ext uri="{FF2B5EF4-FFF2-40B4-BE49-F238E27FC236}">
                <a16:creationId xmlns:a16="http://schemas.microsoft.com/office/drawing/2014/main" id="{2A71DB66-C153-CA5E-8EC7-36D5CBFE7843}"/>
              </a:ext>
            </a:extLst>
          </p:cNvPr>
          <p:cNvSpPr txBox="1"/>
          <p:nvPr/>
        </p:nvSpPr>
        <p:spPr>
          <a:xfrm>
            <a:off x="3473732" y="1565883"/>
            <a:ext cx="5654842" cy="646331"/>
          </a:xfrm>
          <a:prstGeom prst="rect">
            <a:avLst/>
          </a:prstGeom>
          <a:noFill/>
        </p:spPr>
        <p:txBody>
          <a:bodyPr wrap="square">
            <a:spAutoFit/>
          </a:bodyPr>
          <a:lstStyle/>
          <a:p>
            <a:r>
              <a:rPr lang="es-ES" b="1" dirty="0"/>
              <a:t>Gobernadora  presente en inauguración de "Deporte con Valores 2025" en Bayaguana.</a:t>
            </a:r>
          </a:p>
        </p:txBody>
      </p:sp>
      <p:sp>
        <p:nvSpPr>
          <p:cNvPr id="8" name="CuadroTexto 7">
            <a:extLst>
              <a:ext uri="{FF2B5EF4-FFF2-40B4-BE49-F238E27FC236}">
                <a16:creationId xmlns:a16="http://schemas.microsoft.com/office/drawing/2014/main" id="{FE9625DA-28C7-CDEE-3587-E955AEB595F4}"/>
              </a:ext>
            </a:extLst>
          </p:cNvPr>
          <p:cNvSpPr txBox="1"/>
          <p:nvPr/>
        </p:nvSpPr>
        <p:spPr>
          <a:xfrm>
            <a:off x="3473732" y="2138428"/>
            <a:ext cx="5267187" cy="418576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FF0000"/>
                </a:solidFill>
                <a:effectLst/>
                <a:uLnTx/>
                <a:uFillTx/>
                <a:latin typeface="Garamond" panose="02020404030301010803"/>
                <a:ea typeface="+mn-ea"/>
                <a:cs typeface="+mn-cs"/>
              </a:rPr>
              <a:t>https://www.facebook.com/share/p/1FJryvgbUN/</a:t>
            </a:r>
            <a:endParaRPr lang="es-ES" dirty="0"/>
          </a:p>
          <a:p>
            <a:pPr algn="just"/>
            <a:r>
              <a:rPr lang="es-ES" dirty="0"/>
              <a:t>La Gobernadora Civil de Monte Plata, Lic. Rafaela Javier Gomera, participó en el acto inaugural de la edición 2025 del evento Deporte con Valores, celebrado en el techado multiuso Isaac Ogando, en Bayaguana, la actividad contó con la presencia del director de la Regional 17, Enrique de la Cruz, el director  del instituto Nacional de Educación Física (INEFI), Alberto Rodríguez,  el inmortal del deporte, Isaac Ogando, entre otras personalidades. </a:t>
            </a:r>
            <a:endParaRPr lang="es-ES" sz="1400" dirty="0"/>
          </a:p>
          <a:p>
            <a:pPr algn="just"/>
            <a:endParaRPr lang="es-ES" dirty="0"/>
          </a:p>
          <a:p>
            <a:pPr algn="just"/>
            <a:r>
              <a:rPr lang="es-ES" dirty="0"/>
              <a:t>La gobernadora resaltó la importancia del deporte como vía para educar en valores y fortalecer la formación integral de la juventud, recalcando que "Bayaguana es la capital del Deporte"</a:t>
            </a:r>
          </a:p>
        </p:txBody>
      </p:sp>
      <p:pic>
        <p:nvPicPr>
          <p:cNvPr id="9" name="Imagen 8">
            <a:extLst>
              <a:ext uri="{FF2B5EF4-FFF2-40B4-BE49-F238E27FC236}">
                <a16:creationId xmlns:a16="http://schemas.microsoft.com/office/drawing/2014/main" id="{B6BEEDF9-471C-B8CF-C3FA-76F65094D334}"/>
              </a:ext>
            </a:extLst>
          </p:cNvPr>
          <p:cNvPicPr>
            <a:picLocks noChangeAspect="1"/>
          </p:cNvPicPr>
          <p:nvPr/>
        </p:nvPicPr>
        <p:blipFill>
          <a:blip r:embed="rId3"/>
          <a:stretch>
            <a:fillRect/>
          </a:stretch>
        </p:blipFill>
        <p:spPr>
          <a:xfrm>
            <a:off x="123069" y="2472240"/>
            <a:ext cx="3277460" cy="37457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a:extLst>
              <a:ext uri="{FF2B5EF4-FFF2-40B4-BE49-F238E27FC236}">
                <a16:creationId xmlns:a16="http://schemas.microsoft.com/office/drawing/2014/main" id="{414C3158-7294-05C1-09C5-23D96E2FC983}"/>
              </a:ext>
            </a:extLst>
          </p:cNvPr>
          <p:cNvPicPr>
            <a:picLocks noChangeAspect="1"/>
          </p:cNvPicPr>
          <p:nvPr/>
        </p:nvPicPr>
        <p:blipFill>
          <a:blip r:embed="rId4"/>
          <a:stretch>
            <a:fillRect/>
          </a:stretch>
        </p:blipFill>
        <p:spPr>
          <a:xfrm>
            <a:off x="8814122" y="2359958"/>
            <a:ext cx="3304674" cy="37457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86878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0A59F97-AA12-C7BB-58BE-765F5A72D071}"/>
              </a:ext>
            </a:extLst>
          </p:cNvPr>
          <p:cNvPicPr>
            <a:picLocks noChangeAspect="1"/>
          </p:cNvPicPr>
          <p:nvPr/>
        </p:nvPicPr>
        <p:blipFill>
          <a:blip r:embed="rId2"/>
          <a:stretch>
            <a:fillRect/>
          </a:stretch>
        </p:blipFill>
        <p:spPr>
          <a:xfrm>
            <a:off x="647700" y="5403"/>
            <a:ext cx="3292125" cy="1798476"/>
          </a:xfrm>
          <a:prstGeom prst="rect">
            <a:avLst/>
          </a:prstGeom>
        </p:spPr>
      </p:pic>
      <p:sp>
        <p:nvSpPr>
          <p:cNvPr id="4" name="CuadroTexto 3">
            <a:extLst>
              <a:ext uri="{FF2B5EF4-FFF2-40B4-BE49-F238E27FC236}">
                <a16:creationId xmlns:a16="http://schemas.microsoft.com/office/drawing/2014/main" id="{61A946F2-F198-BE22-AA5B-7B2019E1D517}"/>
              </a:ext>
            </a:extLst>
          </p:cNvPr>
          <p:cNvSpPr txBox="1"/>
          <p:nvPr/>
        </p:nvSpPr>
        <p:spPr>
          <a:xfrm>
            <a:off x="934812" y="1954202"/>
            <a:ext cx="3098345"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w="3175" cmpd="sng">
                  <a:noFill/>
                </a:ln>
                <a:solidFill>
                  <a:srgbClr val="0070C0"/>
                </a:solidFill>
                <a:effectLst/>
                <a:uLnTx/>
                <a:uFillTx/>
                <a:latin typeface="Garamond" panose="02020404030301010803"/>
                <a:ea typeface="+mn-ea"/>
                <a:cs typeface="+mn-cs"/>
              </a:rPr>
              <a:t>MIERCOLES 05 DE NOVIEMBRE</a:t>
            </a:r>
            <a:endParaRPr kumimoji="0" lang="es-ES" sz="1800" b="0" i="0" u="none" strike="noStrike" kern="1200" cap="none" spc="0" normalizeH="0" baseline="0" noProof="0" dirty="0">
              <a:ln>
                <a:noFill/>
              </a:ln>
              <a:solidFill>
                <a:srgbClr val="0070C0"/>
              </a:solidFill>
              <a:effectLst/>
              <a:uLnTx/>
              <a:uFillTx/>
              <a:latin typeface="Garamond" panose="02020404030301010803"/>
              <a:ea typeface="+mn-ea"/>
              <a:cs typeface="+mn-cs"/>
            </a:endParaRPr>
          </a:p>
        </p:txBody>
      </p:sp>
      <p:pic>
        <p:nvPicPr>
          <p:cNvPr id="5" name="Imagen 4">
            <a:extLst>
              <a:ext uri="{FF2B5EF4-FFF2-40B4-BE49-F238E27FC236}">
                <a16:creationId xmlns:a16="http://schemas.microsoft.com/office/drawing/2014/main" id="{EE98837A-3681-7D1C-2A64-9794DCD828E0}"/>
              </a:ext>
            </a:extLst>
          </p:cNvPr>
          <p:cNvPicPr>
            <a:picLocks noChangeAspect="1"/>
          </p:cNvPicPr>
          <p:nvPr/>
        </p:nvPicPr>
        <p:blipFill>
          <a:blip r:embed="rId3"/>
          <a:stretch>
            <a:fillRect/>
          </a:stretch>
        </p:blipFill>
        <p:spPr>
          <a:xfrm>
            <a:off x="5029200" y="2785199"/>
            <a:ext cx="6515100" cy="3370672"/>
          </a:xfrm>
          <a:prstGeom prst="rect">
            <a:avLst/>
          </a:prstGeom>
          <a:ln>
            <a:noFill/>
          </a:ln>
          <a:effectLst>
            <a:softEdge rad="112500"/>
          </a:effectLst>
        </p:spPr>
      </p:pic>
      <p:pic>
        <p:nvPicPr>
          <p:cNvPr id="6" name="Imagen 5">
            <a:extLst>
              <a:ext uri="{FF2B5EF4-FFF2-40B4-BE49-F238E27FC236}">
                <a16:creationId xmlns:a16="http://schemas.microsoft.com/office/drawing/2014/main" id="{B3CC868F-B542-1E17-A753-982CC9988492}"/>
              </a:ext>
            </a:extLst>
          </p:cNvPr>
          <p:cNvPicPr>
            <a:picLocks noChangeAspect="1"/>
          </p:cNvPicPr>
          <p:nvPr/>
        </p:nvPicPr>
        <p:blipFill>
          <a:blip r:embed="rId4"/>
          <a:stretch>
            <a:fillRect/>
          </a:stretch>
        </p:blipFill>
        <p:spPr>
          <a:xfrm>
            <a:off x="5548682" y="-79817"/>
            <a:ext cx="3292125" cy="3113995"/>
          </a:xfrm>
          <a:prstGeom prst="ellipse">
            <a:avLst/>
          </a:prstGeom>
          <a:ln>
            <a:noFill/>
          </a:ln>
          <a:effectLst>
            <a:softEdge rad="112500"/>
          </a:effectLst>
        </p:spPr>
      </p:pic>
      <p:pic>
        <p:nvPicPr>
          <p:cNvPr id="7" name="Imagen 6">
            <a:extLst>
              <a:ext uri="{FF2B5EF4-FFF2-40B4-BE49-F238E27FC236}">
                <a16:creationId xmlns:a16="http://schemas.microsoft.com/office/drawing/2014/main" id="{2D8BA471-2812-977D-E612-F8FE2C514E89}"/>
              </a:ext>
            </a:extLst>
          </p:cNvPr>
          <p:cNvPicPr>
            <a:picLocks noChangeAspect="1"/>
          </p:cNvPicPr>
          <p:nvPr/>
        </p:nvPicPr>
        <p:blipFill>
          <a:blip r:embed="rId5"/>
          <a:stretch>
            <a:fillRect/>
          </a:stretch>
        </p:blipFill>
        <p:spPr>
          <a:xfrm>
            <a:off x="8181418" y="-77484"/>
            <a:ext cx="3362882" cy="3172257"/>
          </a:xfrm>
          <a:prstGeom prst="ellipse">
            <a:avLst/>
          </a:prstGeom>
          <a:ln>
            <a:noFill/>
          </a:ln>
          <a:effectLst>
            <a:softEdge rad="112500"/>
          </a:effectLst>
        </p:spPr>
      </p:pic>
      <p:sp>
        <p:nvSpPr>
          <p:cNvPr id="9" name="CuadroTexto 8">
            <a:extLst>
              <a:ext uri="{FF2B5EF4-FFF2-40B4-BE49-F238E27FC236}">
                <a16:creationId xmlns:a16="http://schemas.microsoft.com/office/drawing/2014/main" id="{2DCE7ED0-BA5D-C318-3445-CF8DA10E4B34}"/>
              </a:ext>
            </a:extLst>
          </p:cNvPr>
          <p:cNvSpPr txBox="1"/>
          <p:nvPr/>
        </p:nvSpPr>
        <p:spPr>
          <a:xfrm>
            <a:off x="781396" y="3922495"/>
            <a:ext cx="4247804" cy="1477328"/>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ES" dirty="0">
                <a:solidFill>
                  <a:prstClr val="black"/>
                </a:solidFill>
                <a:latin typeface="Garamond" panose="02020404030301010803"/>
              </a:rPr>
              <a:t>La Gobernación civil de Monte Plata se unió al Simulacro Nacional de Evacuación ante Terremotos, participando activamente junto a instituciones publicas y cuerpos castrenses de la provincia.</a:t>
            </a:r>
            <a:endParaRPr kumimoji="0" lang="es-ES"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11" name="CuadroTexto 10">
            <a:extLst>
              <a:ext uri="{FF2B5EF4-FFF2-40B4-BE49-F238E27FC236}">
                <a16:creationId xmlns:a16="http://schemas.microsoft.com/office/drawing/2014/main" id="{C722FB12-4D85-91CF-0B67-DE0B4AD904CD}"/>
              </a:ext>
            </a:extLst>
          </p:cNvPr>
          <p:cNvSpPr txBox="1"/>
          <p:nvPr/>
        </p:nvSpPr>
        <p:spPr>
          <a:xfrm>
            <a:off x="934813" y="3125841"/>
            <a:ext cx="4094388" cy="646331"/>
          </a:xfrm>
          <a:prstGeom prst="rect">
            <a:avLst/>
          </a:prstGeom>
          <a:noFill/>
        </p:spPr>
        <p:txBody>
          <a:bodyPr wrap="square">
            <a:spAutoFit/>
          </a:bodyPr>
          <a:lstStyle/>
          <a:p>
            <a:r>
              <a:rPr lang="es-ES" b="1" dirty="0">
                <a:solidFill>
                  <a:srgbClr val="FF0000"/>
                </a:solidFill>
              </a:rPr>
              <a:t>https://www.facebook.com/share/v/1NV4UtxFsH/</a:t>
            </a:r>
          </a:p>
        </p:txBody>
      </p:sp>
    </p:spTree>
    <p:extLst>
      <p:ext uri="{BB962C8B-B14F-4D97-AF65-F5344CB8AC3E}">
        <p14:creationId xmlns:p14="http://schemas.microsoft.com/office/powerpoint/2010/main" val="309126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65FFBB4-4E81-838D-6985-93393F913179}"/>
              </a:ext>
            </a:extLst>
          </p:cNvPr>
          <p:cNvPicPr>
            <a:picLocks noChangeAspect="1"/>
          </p:cNvPicPr>
          <p:nvPr/>
        </p:nvPicPr>
        <p:blipFill>
          <a:blip r:embed="rId2"/>
          <a:stretch>
            <a:fillRect/>
          </a:stretch>
        </p:blipFill>
        <p:spPr>
          <a:xfrm>
            <a:off x="4283683" y="617835"/>
            <a:ext cx="3292125" cy="1798476"/>
          </a:xfrm>
          <a:prstGeom prst="rect">
            <a:avLst/>
          </a:prstGeom>
        </p:spPr>
      </p:pic>
      <p:sp>
        <p:nvSpPr>
          <p:cNvPr id="4" name="CuadroTexto 3">
            <a:extLst>
              <a:ext uri="{FF2B5EF4-FFF2-40B4-BE49-F238E27FC236}">
                <a16:creationId xmlns:a16="http://schemas.microsoft.com/office/drawing/2014/main" id="{D8453A38-042F-0E8E-9536-1F718920A98B}"/>
              </a:ext>
            </a:extLst>
          </p:cNvPr>
          <p:cNvSpPr txBox="1"/>
          <p:nvPr/>
        </p:nvSpPr>
        <p:spPr>
          <a:xfrm>
            <a:off x="748147" y="1101574"/>
            <a:ext cx="2859577"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2400" b="1" dirty="0">
                <a:ln w="3175" cmpd="sng">
                  <a:noFill/>
                </a:ln>
                <a:solidFill>
                  <a:srgbClr val="0070C0"/>
                </a:solidFill>
                <a:latin typeface="Garamond" panose="02020404030301010803"/>
              </a:rPr>
              <a:t>JUEVES</a:t>
            </a:r>
            <a:r>
              <a:rPr kumimoji="0" lang="es-ES" sz="2400" b="1" i="0" u="none" strike="noStrike" kern="1200" cap="none" spc="0" normalizeH="0" baseline="0" noProof="0" dirty="0">
                <a:ln w="3175" cmpd="sng">
                  <a:noFill/>
                </a:ln>
                <a:solidFill>
                  <a:srgbClr val="0070C0"/>
                </a:solidFill>
                <a:effectLst/>
                <a:uLnTx/>
                <a:uFillTx/>
                <a:latin typeface="Garamond" panose="02020404030301010803"/>
                <a:ea typeface="+mn-ea"/>
                <a:cs typeface="+mn-cs"/>
              </a:rPr>
              <a:t> 06 DE NOVIEMBRE</a:t>
            </a:r>
            <a:endParaRPr kumimoji="0" lang="es-ES" sz="1800" b="0" i="0" u="none" strike="noStrike" kern="1200" cap="none" spc="0" normalizeH="0" baseline="0" noProof="0" dirty="0">
              <a:ln>
                <a:noFill/>
              </a:ln>
              <a:solidFill>
                <a:srgbClr val="0070C0"/>
              </a:solidFill>
              <a:effectLst/>
              <a:uLnTx/>
              <a:uFillTx/>
              <a:latin typeface="Garamond" panose="02020404030301010803"/>
              <a:ea typeface="+mn-ea"/>
              <a:cs typeface="+mn-cs"/>
            </a:endParaRPr>
          </a:p>
        </p:txBody>
      </p:sp>
      <p:sp>
        <p:nvSpPr>
          <p:cNvPr id="6" name="CuadroTexto 5">
            <a:extLst>
              <a:ext uri="{FF2B5EF4-FFF2-40B4-BE49-F238E27FC236}">
                <a16:creationId xmlns:a16="http://schemas.microsoft.com/office/drawing/2014/main" id="{723B1DC0-E53B-B33F-6318-EAF554A9B77F}"/>
              </a:ext>
            </a:extLst>
          </p:cNvPr>
          <p:cNvSpPr txBox="1"/>
          <p:nvPr/>
        </p:nvSpPr>
        <p:spPr>
          <a:xfrm>
            <a:off x="748147" y="2199889"/>
            <a:ext cx="7132318" cy="646331"/>
          </a:xfrm>
          <a:prstGeom prst="rect">
            <a:avLst/>
          </a:prstGeom>
          <a:noFill/>
        </p:spPr>
        <p:txBody>
          <a:bodyPr wrap="square">
            <a:spAutoFit/>
          </a:bodyPr>
          <a:lstStyle/>
          <a:p>
            <a:r>
              <a:rPr lang="es-ES" b="1"/>
              <a:t>Gobernadora civil de Monte Plata asiste al homenaje a la Constitución con desvelamiento de busto de Juan Pablo Duarte en Bayaguana.</a:t>
            </a:r>
            <a:endParaRPr lang="es-ES" b="1" dirty="0"/>
          </a:p>
        </p:txBody>
      </p:sp>
      <p:sp>
        <p:nvSpPr>
          <p:cNvPr id="8" name="CuadroTexto 7">
            <a:extLst>
              <a:ext uri="{FF2B5EF4-FFF2-40B4-BE49-F238E27FC236}">
                <a16:creationId xmlns:a16="http://schemas.microsoft.com/office/drawing/2014/main" id="{09846958-557B-FB1B-82B0-AC86E7675C05}"/>
              </a:ext>
            </a:extLst>
          </p:cNvPr>
          <p:cNvSpPr txBox="1"/>
          <p:nvPr/>
        </p:nvSpPr>
        <p:spPr>
          <a:xfrm>
            <a:off x="964277" y="3130883"/>
            <a:ext cx="5131723" cy="3046988"/>
          </a:xfrm>
          <a:prstGeom prst="rect">
            <a:avLst/>
          </a:prstGeom>
          <a:noFill/>
        </p:spPr>
        <p:txBody>
          <a:bodyPr wrap="square">
            <a:spAutoFit/>
          </a:bodyPr>
          <a:lstStyle/>
          <a:p>
            <a:pPr algn="just"/>
            <a:r>
              <a:rPr lang="es-ES" sz="1600" dirty="0"/>
              <a:t>En un emotivo acto conmemorativo por el aniversario de la Constitución Dominicana, la Gobernadora Civil de Monte Plata Lic. Rafaela Javier Gomera hizo acto de presencia  en el desvelamiento del busto en honor al padre de la patria, Juan Pablo Duarte, en el parquecito infantil del municipio de Bayaguana.</a:t>
            </a:r>
          </a:p>
          <a:p>
            <a:pPr algn="just"/>
            <a:endParaRPr lang="es-ES" sz="1600" b="1" dirty="0">
              <a:solidFill>
                <a:srgbClr val="FF0000"/>
              </a:solidFill>
            </a:endParaRPr>
          </a:p>
          <a:p>
            <a:pPr algn="just"/>
            <a:r>
              <a:rPr lang="es-ES" sz="1600" dirty="0"/>
              <a:t>La representante del poder ejecutivo en la provincia  destacó la importancia de conmemorar la Constitución como símbolo de nuestra democracia y soberanía, y resaltó que el busto de Juan Pablo Duarte es un recordatorio permanente del compromiso patriótico que debe guiar a cada dominicano.</a:t>
            </a:r>
          </a:p>
        </p:txBody>
      </p:sp>
      <p:pic>
        <p:nvPicPr>
          <p:cNvPr id="9" name="Imagen 8">
            <a:extLst>
              <a:ext uri="{FF2B5EF4-FFF2-40B4-BE49-F238E27FC236}">
                <a16:creationId xmlns:a16="http://schemas.microsoft.com/office/drawing/2014/main" id="{B5B01BF4-FC47-FCF7-8D76-5F127B5A371A}"/>
              </a:ext>
            </a:extLst>
          </p:cNvPr>
          <p:cNvPicPr>
            <a:picLocks noChangeAspect="1"/>
          </p:cNvPicPr>
          <p:nvPr/>
        </p:nvPicPr>
        <p:blipFill>
          <a:blip r:embed="rId3"/>
          <a:stretch>
            <a:fillRect/>
          </a:stretch>
        </p:blipFill>
        <p:spPr>
          <a:xfrm>
            <a:off x="7728136" y="528293"/>
            <a:ext cx="3687865" cy="30469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Imagen 10">
            <a:extLst>
              <a:ext uri="{FF2B5EF4-FFF2-40B4-BE49-F238E27FC236}">
                <a16:creationId xmlns:a16="http://schemas.microsoft.com/office/drawing/2014/main" id="{AC16C520-7922-CCF9-B106-751F5054CE64}"/>
              </a:ext>
            </a:extLst>
          </p:cNvPr>
          <p:cNvPicPr>
            <a:picLocks noChangeAspect="1"/>
          </p:cNvPicPr>
          <p:nvPr/>
        </p:nvPicPr>
        <p:blipFill>
          <a:blip r:embed="rId4"/>
          <a:stretch>
            <a:fillRect/>
          </a:stretch>
        </p:blipFill>
        <p:spPr>
          <a:xfrm>
            <a:off x="6417424" y="3631968"/>
            <a:ext cx="5591695" cy="2697739"/>
          </a:xfrm>
          <a:prstGeom prst="rect">
            <a:avLst/>
          </a:prstGeom>
          <a:ln w="88900" cap="sq" cmpd="thickThin">
            <a:solidFill>
              <a:srgbClr val="000000"/>
            </a:solidFill>
            <a:prstDash val="solid"/>
            <a:miter lim="800000"/>
          </a:ln>
          <a:effectLst>
            <a:innerShdw blurRad="76200">
              <a:srgbClr val="000000"/>
            </a:innerShdw>
          </a:effectLst>
        </p:spPr>
      </p:pic>
      <p:sp>
        <p:nvSpPr>
          <p:cNvPr id="5" name="CuadroTexto 4">
            <a:extLst>
              <a:ext uri="{FF2B5EF4-FFF2-40B4-BE49-F238E27FC236}">
                <a16:creationId xmlns:a16="http://schemas.microsoft.com/office/drawing/2014/main" id="{B1BD50AE-50B7-D3FD-83B9-8985C51CAEED}"/>
              </a:ext>
            </a:extLst>
          </p:cNvPr>
          <p:cNvSpPr txBox="1"/>
          <p:nvPr/>
        </p:nvSpPr>
        <p:spPr>
          <a:xfrm>
            <a:off x="964277" y="2817364"/>
            <a:ext cx="6115986" cy="33855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0000"/>
                </a:solidFill>
                <a:effectLst/>
                <a:uLnTx/>
                <a:uFillTx/>
                <a:latin typeface="Garamond" panose="02020404030301010803"/>
                <a:ea typeface="+mn-ea"/>
                <a:cs typeface="+mn-cs"/>
              </a:rPr>
              <a:t>https://www.facebook.com/share/p/1EZf54T8eZ/</a:t>
            </a:r>
          </a:p>
        </p:txBody>
      </p:sp>
    </p:spTree>
    <p:extLst>
      <p:ext uri="{BB962C8B-B14F-4D97-AF65-F5344CB8AC3E}">
        <p14:creationId xmlns:p14="http://schemas.microsoft.com/office/powerpoint/2010/main" val="3768593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887CDFB-4329-932E-EB23-B0DE2A1C71EC}"/>
              </a:ext>
            </a:extLst>
          </p:cNvPr>
          <p:cNvPicPr>
            <a:picLocks noChangeAspect="1"/>
          </p:cNvPicPr>
          <p:nvPr/>
        </p:nvPicPr>
        <p:blipFill>
          <a:blip r:embed="rId2"/>
          <a:stretch>
            <a:fillRect/>
          </a:stretch>
        </p:blipFill>
        <p:spPr>
          <a:xfrm>
            <a:off x="3961148" y="431138"/>
            <a:ext cx="3292125" cy="1798476"/>
          </a:xfrm>
          <a:prstGeom prst="rect">
            <a:avLst/>
          </a:prstGeom>
        </p:spPr>
      </p:pic>
      <p:sp>
        <p:nvSpPr>
          <p:cNvPr id="4" name="CuadroTexto 3">
            <a:extLst>
              <a:ext uri="{FF2B5EF4-FFF2-40B4-BE49-F238E27FC236}">
                <a16:creationId xmlns:a16="http://schemas.microsoft.com/office/drawing/2014/main" id="{3DC0410D-C26E-CA1D-BECF-A8FF86A68708}"/>
              </a:ext>
            </a:extLst>
          </p:cNvPr>
          <p:cNvSpPr txBox="1"/>
          <p:nvPr/>
        </p:nvSpPr>
        <p:spPr>
          <a:xfrm>
            <a:off x="1162362" y="914878"/>
            <a:ext cx="2473376"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w="3175" cmpd="sng">
                  <a:noFill/>
                </a:ln>
                <a:solidFill>
                  <a:srgbClr val="0070C0"/>
                </a:solidFill>
                <a:effectLst/>
                <a:uLnTx/>
                <a:uFillTx/>
                <a:latin typeface="Garamond" panose="02020404030301010803"/>
                <a:ea typeface="+mn-ea"/>
                <a:cs typeface="+mn-cs"/>
              </a:rPr>
              <a:t>VIERNES 07 DE NOVIEMBRE</a:t>
            </a:r>
            <a:endParaRPr kumimoji="0" lang="es-ES" sz="1800" b="0" i="0" u="none" strike="noStrike" kern="1200" cap="none" spc="0" normalizeH="0" baseline="0" noProof="0" dirty="0">
              <a:ln>
                <a:noFill/>
              </a:ln>
              <a:solidFill>
                <a:srgbClr val="0070C0"/>
              </a:solidFill>
              <a:effectLst/>
              <a:uLnTx/>
              <a:uFillTx/>
              <a:latin typeface="Garamond" panose="02020404030301010803"/>
              <a:ea typeface="+mn-ea"/>
              <a:cs typeface="+mn-cs"/>
            </a:endParaRPr>
          </a:p>
        </p:txBody>
      </p:sp>
      <p:pic>
        <p:nvPicPr>
          <p:cNvPr id="5" name="Imagen 4">
            <a:extLst>
              <a:ext uri="{FF2B5EF4-FFF2-40B4-BE49-F238E27FC236}">
                <a16:creationId xmlns:a16="http://schemas.microsoft.com/office/drawing/2014/main" id="{D1C733D4-D771-563D-9F19-4916B3F3E912}"/>
              </a:ext>
            </a:extLst>
          </p:cNvPr>
          <p:cNvPicPr>
            <a:picLocks noChangeAspect="1"/>
          </p:cNvPicPr>
          <p:nvPr/>
        </p:nvPicPr>
        <p:blipFill>
          <a:blip r:embed="rId3"/>
          <a:stretch>
            <a:fillRect/>
          </a:stretch>
        </p:blipFill>
        <p:spPr>
          <a:xfrm>
            <a:off x="7131567" y="201477"/>
            <a:ext cx="4677904" cy="311015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 name="Imagen 5">
            <a:extLst>
              <a:ext uri="{FF2B5EF4-FFF2-40B4-BE49-F238E27FC236}">
                <a16:creationId xmlns:a16="http://schemas.microsoft.com/office/drawing/2014/main" id="{656EFD1D-EAE1-A4C3-898C-844624DCD428}"/>
              </a:ext>
            </a:extLst>
          </p:cNvPr>
          <p:cNvPicPr>
            <a:picLocks noChangeAspect="1"/>
          </p:cNvPicPr>
          <p:nvPr/>
        </p:nvPicPr>
        <p:blipFill>
          <a:blip r:embed="rId4"/>
          <a:stretch>
            <a:fillRect/>
          </a:stretch>
        </p:blipFill>
        <p:spPr>
          <a:xfrm>
            <a:off x="7131566" y="3087164"/>
            <a:ext cx="4677905" cy="311015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CuadroTexto 7">
            <a:extLst>
              <a:ext uri="{FF2B5EF4-FFF2-40B4-BE49-F238E27FC236}">
                <a16:creationId xmlns:a16="http://schemas.microsoft.com/office/drawing/2014/main" id="{83C9EEBE-D513-6EFB-8294-AC20B9578F65}"/>
              </a:ext>
            </a:extLst>
          </p:cNvPr>
          <p:cNvSpPr txBox="1"/>
          <p:nvPr/>
        </p:nvSpPr>
        <p:spPr>
          <a:xfrm>
            <a:off x="771994" y="2229614"/>
            <a:ext cx="6649175" cy="646331"/>
          </a:xfrm>
          <a:prstGeom prst="rect">
            <a:avLst/>
          </a:prstGeom>
          <a:noFill/>
        </p:spPr>
        <p:txBody>
          <a:bodyPr wrap="square">
            <a:spAutoFit/>
          </a:bodyPr>
          <a:lstStyle/>
          <a:p>
            <a:r>
              <a:rPr lang="es-ES" b="1" dirty="0"/>
              <a:t>Gobernadora de Monte Plata y Ministra de la Mujer encabezan acto “Vivir sin violencia es posible”.</a:t>
            </a:r>
          </a:p>
        </p:txBody>
      </p:sp>
      <p:sp>
        <p:nvSpPr>
          <p:cNvPr id="10" name="CuadroTexto 9">
            <a:extLst>
              <a:ext uri="{FF2B5EF4-FFF2-40B4-BE49-F238E27FC236}">
                <a16:creationId xmlns:a16="http://schemas.microsoft.com/office/drawing/2014/main" id="{4A970A51-7196-9E7F-969D-D127FF8C8705}"/>
              </a:ext>
            </a:extLst>
          </p:cNvPr>
          <p:cNvSpPr txBox="1"/>
          <p:nvPr/>
        </p:nvSpPr>
        <p:spPr>
          <a:xfrm>
            <a:off x="790729" y="3634798"/>
            <a:ext cx="6177630" cy="2585323"/>
          </a:xfrm>
          <a:prstGeom prst="rect">
            <a:avLst/>
          </a:prstGeom>
          <a:noFill/>
        </p:spPr>
        <p:txBody>
          <a:bodyPr wrap="square">
            <a:spAutoFit/>
          </a:bodyPr>
          <a:lstStyle/>
          <a:p>
            <a:pPr algn="just"/>
            <a:r>
              <a:rPr lang="es-ES" dirty="0"/>
              <a:t>En un acto celebrado este viernes, la gobernadora civil de Monte Plata, Lic. Rafaela Javier Gomera, encabezó junto a la ministra de la Mujer, Mayra Jiménez, la jornada “Vivir sin violencia es posible”, una iniciativa enfocada en sensibilizar sobre la prevención de la violencia contra la mujer, donde se visitaran mas de 3,000 hogares puerta a puerta en todo el territorio, en el evento también   participó el alcalde del municipio cabecera, Héctor Figaris, representantes de la Oficina Provincial de la Mujer, líderes comunitarios y otras personalidades.</a:t>
            </a:r>
          </a:p>
        </p:txBody>
      </p:sp>
      <p:sp>
        <p:nvSpPr>
          <p:cNvPr id="12" name="CuadroTexto 11">
            <a:extLst>
              <a:ext uri="{FF2B5EF4-FFF2-40B4-BE49-F238E27FC236}">
                <a16:creationId xmlns:a16="http://schemas.microsoft.com/office/drawing/2014/main" id="{BA55832F-E4E1-013A-58B1-DF3D5C6D0E30}"/>
              </a:ext>
            </a:extLst>
          </p:cNvPr>
          <p:cNvSpPr txBox="1"/>
          <p:nvPr/>
        </p:nvSpPr>
        <p:spPr>
          <a:xfrm>
            <a:off x="790729" y="2988467"/>
            <a:ext cx="4864308" cy="646331"/>
          </a:xfrm>
          <a:prstGeom prst="rect">
            <a:avLst/>
          </a:prstGeom>
          <a:noFill/>
        </p:spPr>
        <p:txBody>
          <a:bodyPr wrap="square">
            <a:spAutoFit/>
          </a:bodyPr>
          <a:lstStyle/>
          <a:p>
            <a:r>
              <a:rPr lang="es-ES" b="1" dirty="0">
                <a:solidFill>
                  <a:srgbClr val="FF0000"/>
                </a:solidFill>
              </a:rPr>
              <a:t>https://www.facebook.com/share/p/1AAzRp7DQi/</a:t>
            </a:r>
          </a:p>
        </p:txBody>
      </p:sp>
    </p:spTree>
    <p:extLst>
      <p:ext uri="{BB962C8B-B14F-4D97-AF65-F5344CB8AC3E}">
        <p14:creationId xmlns:p14="http://schemas.microsoft.com/office/powerpoint/2010/main" val="625938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6C0F296-997E-953A-5549-83FEBC789022}"/>
              </a:ext>
            </a:extLst>
          </p:cNvPr>
          <p:cNvPicPr>
            <a:picLocks noChangeAspect="1"/>
          </p:cNvPicPr>
          <p:nvPr/>
        </p:nvPicPr>
        <p:blipFill>
          <a:blip r:embed="rId2"/>
          <a:stretch>
            <a:fillRect/>
          </a:stretch>
        </p:blipFill>
        <p:spPr>
          <a:xfrm>
            <a:off x="4449937" y="157974"/>
            <a:ext cx="3292125" cy="1798476"/>
          </a:xfrm>
          <a:prstGeom prst="rect">
            <a:avLst/>
          </a:prstGeom>
        </p:spPr>
      </p:pic>
      <p:sp>
        <p:nvSpPr>
          <p:cNvPr id="4" name="CuadroTexto 3">
            <a:extLst>
              <a:ext uri="{FF2B5EF4-FFF2-40B4-BE49-F238E27FC236}">
                <a16:creationId xmlns:a16="http://schemas.microsoft.com/office/drawing/2014/main" id="{E815883A-C3BC-FE5D-BF4A-3D60D15692B9}"/>
              </a:ext>
            </a:extLst>
          </p:cNvPr>
          <p:cNvSpPr txBox="1"/>
          <p:nvPr/>
        </p:nvSpPr>
        <p:spPr>
          <a:xfrm>
            <a:off x="1768841" y="855955"/>
            <a:ext cx="2458386"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2400" b="1" dirty="0">
                <a:ln w="3175" cmpd="sng">
                  <a:noFill/>
                </a:ln>
                <a:solidFill>
                  <a:srgbClr val="0070C0"/>
                </a:solidFill>
                <a:latin typeface="Garamond" panose="02020404030301010803"/>
              </a:rPr>
              <a:t>JUEVES</a:t>
            </a:r>
            <a:r>
              <a:rPr kumimoji="0" lang="es-ES" sz="2400" b="1" i="0" u="none" strike="noStrike" kern="1200" cap="none" spc="0" normalizeH="0" baseline="0" noProof="0" dirty="0">
                <a:ln w="3175" cmpd="sng">
                  <a:noFill/>
                </a:ln>
                <a:solidFill>
                  <a:srgbClr val="0070C0"/>
                </a:solidFill>
                <a:effectLst/>
                <a:uLnTx/>
                <a:uFillTx/>
                <a:latin typeface="Garamond" panose="02020404030301010803"/>
                <a:ea typeface="+mn-ea"/>
                <a:cs typeface="+mn-cs"/>
              </a:rPr>
              <a:t> 13 DE NOVIEMBRE</a:t>
            </a:r>
            <a:endParaRPr kumimoji="0" lang="es-ES" sz="1800" b="0" i="0" u="none" strike="noStrike" kern="1200" cap="none" spc="0" normalizeH="0" baseline="0" noProof="0" dirty="0">
              <a:ln>
                <a:noFill/>
              </a:ln>
              <a:solidFill>
                <a:srgbClr val="0070C0"/>
              </a:solidFill>
              <a:effectLst/>
              <a:uLnTx/>
              <a:uFillTx/>
              <a:latin typeface="Garamond" panose="02020404030301010803"/>
              <a:ea typeface="+mn-ea"/>
              <a:cs typeface="+mn-cs"/>
            </a:endParaRPr>
          </a:p>
        </p:txBody>
      </p:sp>
      <p:sp>
        <p:nvSpPr>
          <p:cNvPr id="6" name="CuadroTexto 5">
            <a:extLst>
              <a:ext uri="{FF2B5EF4-FFF2-40B4-BE49-F238E27FC236}">
                <a16:creationId xmlns:a16="http://schemas.microsoft.com/office/drawing/2014/main" id="{F3FC15E2-57B8-05EE-4EE4-EA4692D14ACC}"/>
              </a:ext>
            </a:extLst>
          </p:cNvPr>
          <p:cNvSpPr txBox="1"/>
          <p:nvPr/>
        </p:nvSpPr>
        <p:spPr>
          <a:xfrm>
            <a:off x="1051451" y="1918416"/>
            <a:ext cx="4744743" cy="646331"/>
          </a:xfrm>
          <a:prstGeom prst="rect">
            <a:avLst/>
          </a:prstGeom>
          <a:noFill/>
        </p:spPr>
        <p:txBody>
          <a:bodyPr wrap="square">
            <a:spAutoFit/>
          </a:bodyPr>
          <a:lstStyle/>
          <a:p>
            <a:r>
              <a:rPr lang="es-ES" b="1" dirty="0"/>
              <a:t>Gobernación de Monte Plata respalda iniciativa de energía sostenible en la UASD</a:t>
            </a:r>
            <a:r>
              <a:rPr lang="es-ES" dirty="0"/>
              <a:t>.</a:t>
            </a:r>
          </a:p>
        </p:txBody>
      </p:sp>
      <p:sp>
        <p:nvSpPr>
          <p:cNvPr id="8" name="CuadroTexto 7">
            <a:extLst>
              <a:ext uri="{FF2B5EF4-FFF2-40B4-BE49-F238E27FC236}">
                <a16:creationId xmlns:a16="http://schemas.microsoft.com/office/drawing/2014/main" id="{8C9A7BAF-6244-CA18-E7A3-1D09BE176D7C}"/>
              </a:ext>
            </a:extLst>
          </p:cNvPr>
          <p:cNvSpPr txBox="1"/>
          <p:nvPr/>
        </p:nvSpPr>
        <p:spPr>
          <a:xfrm>
            <a:off x="1051452" y="3139723"/>
            <a:ext cx="4744743" cy="2862322"/>
          </a:xfrm>
          <a:prstGeom prst="rect">
            <a:avLst/>
          </a:prstGeom>
          <a:noFill/>
        </p:spPr>
        <p:txBody>
          <a:bodyPr wrap="square">
            <a:spAutoFit/>
          </a:bodyPr>
          <a:lstStyle/>
          <a:p>
            <a:pPr algn="just"/>
            <a:r>
              <a:rPr lang="es-ES" dirty="0"/>
              <a:t>La Gobernación Civil de Monte Plata estuvo presente en el acto de entrega de paneles solares donados por la Comisión Nacional de Energía (CNE) al Centro UASD Monte Plata, como parte de un esfuerzo interinstitucional para impulsar el uso de energías limpias en los recintos educativos. </a:t>
            </a:r>
          </a:p>
          <a:p>
            <a:pPr algn="just"/>
            <a:endParaRPr lang="es-ES" dirty="0"/>
          </a:p>
          <a:p>
            <a:pPr algn="just"/>
            <a:r>
              <a:rPr lang="es-ES" dirty="0"/>
              <a:t>Durante el acto, se destacó la importancia de esta donación para mejorar la eficiencia energética del centro universitario y reducir su impacto ambiental.</a:t>
            </a:r>
          </a:p>
        </p:txBody>
      </p:sp>
      <p:sp>
        <p:nvSpPr>
          <p:cNvPr id="10" name="CuadroTexto 9">
            <a:extLst>
              <a:ext uri="{FF2B5EF4-FFF2-40B4-BE49-F238E27FC236}">
                <a16:creationId xmlns:a16="http://schemas.microsoft.com/office/drawing/2014/main" id="{59800C18-5694-2DB1-3DAF-EFE6D3B2A7ED}"/>
              </a:ext>
            </a:extLst>
          </p:cNvPr>
          <p:cNvSpPr txBox="1"/>
          <p:nvPr/>
        </p:nvSpPr>
        <p:spPr>
          <a:xfrm>
            <a:off x="824099" y="2611545"/>
            <a:ext cx="5199446" cy="369332"/>
          </a:xfrm>
          <a:prstGeom prst="rect">
            <a:avLst/>
          </a:prstGeom>
          <a:noFill/>
        </p:spPr>
        <p:txBody>
          <a:bodyPr wrap="square">
            <a:spAutoFit/>
          </a:bodyPr>
          <a:lstStyle/>
          <a:p>
            <a:r>
              <a:rPr lang="es-ES" b="1" dirty="0">
                <a:solidFill>
                  <a:srgbClr val="FF0000"/>
                </a:solidFill>
              </a:rPr>
              <a:t>https://www.facebook.com/share/p/1Etteb7Hhf/</a:t>
            </a:r>
          </a:p>
        </p:txBody>
      </p:sp>
      <p:pic>
        <p:nvPicPr>
          <p:cNvPr id="11" name="Imagen 10">
            <a:extLst>
              <a:ext uri="{FF2B5EF4-FFF2-40B4-BE49-F238E27FC236}">
                <a16:creationId xmlns:a16="http://schemas.microsoft.com/office/drawing/2014/main" id="{87B61235-242D-6B94-CBDA-B320909BE41B}"/>
              </a:ext>
            </a:extLst>
          </p:cNvPr>
          <p:cNvPicPr>
            <a:picLocks noChangeAspect="1"/>
          </p:cNvPicPr>
          <p:nvPr/>
        </p:nvPicPr>
        <p:blipFill>
          <a:blip r:embed="rId3"/>
          <a:stretch>
            <a:fillRect/>
          </a:stretch>
        </p:blipFill>
        <p:spPr>
          <a:xfrm>
            <a:off x="7793951" y="669931"/>
            <a:ext cx="3818211" cy="246979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DC828681-9415-2A96-6303-CE6D5146C306}"/>
              </a:ext>
            </a:extLst>
          </p:cNvPr>
          <p:cNvPicPr>
            <a:picLocks noChangeAspect="1"/>
          </p:cNvPicPr>
          <p:nvPr/>
        </p:nvPicPr>
        <p:blipFill>
          <a:blip r:embed="rId4"/>
          <a:stretch>
            <a:fillRect/>
          </a:stretch>
        </p:blipFill>
        <p:spPr>
          <a:xfrm>
            <a:off x="6546692" y="3139723"/>
            <a:ext cx="5148493" cy="32011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0770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FC0742D-CAE4-D702-3645-8DFA249A3EE6}"/>
              </a:ext>
            </a:extLst>
          </p:cNvPr>
          <p:cNvPicPr>
            <a:picLocks noChangeAspect="1"/>
          </p:cNvPicPr>
          <p:nvPr/>
        </p:nvPicPr>
        <p:blipFill>
          <a:blip r:embed="rId2"/>
          <a:stretch>
            <a:fillRect/>
          </a:stretch>
        </p:blipFill>
        <p:spPr>
          <a:xfrm>
            <a:off x="4449937" y="224727"/>
            <a:ext cx="3292125" cy="1798476"/>
          </a:xfrm>
          <a:prstGeom prst="rect">
            <a:avLst/>
          </a:prstGeom>
        </p:spPr>
      </p:pic>
      <p:sp>
        <p:nvSpPr>
          <p:cNvPr id="4" name="CuadroTexto 3">
            <a:extLst>
              <a:ext uri="{FF2B5EF4-FFF2-40B4-BE49-F238E27FC236}">
                <a16:creationId xmlns:a16="http://schemas.microsoft.com/office/drawing/2014/main" id="{3660EA1D-CE2E-2D09-FB32-371A6F18FE23}"/>
              </a:ext>
            </a:extLst>
          </p:cNvPr>
          <p:cNvSpPr txBox="1"/>
          <p:nvPr/>
        </p:nvSpPr>
        <p:spPr>
          <a:xfrm>
            <a:off x="1214206" y="914878"/>
            <a:ext cx="2518346"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2400" b="1" dirty="0">
                <a:ln w="3175" cmpd="sng">
                  <a:noFill/>
                </a:ln>
                <a:solidFill>
                  <a:srgbClr val="0070C0"/>
                </a:solidFill>
                <a:latin typeface="Garamond" panose="02020404030301010803"/>
              </a:rPr>
              <a:t>VIERNES</a:t>
            </a:r>
            <a:r>
              <a:rPr kumimoji="0" lang="es-ES" sz="2400" b="1" i="0" u="none" strike="noStrike" kern="1200" cap="none" spc="0" normalizeH="0" baseline="0" noProof="0" dirty="0">
                <a:ln w="3175" cmpd="sng">
                  <a:noFill/>
                </a:ln>
                <a:solidFill>
                  <a:srgbClr val="0070C0"/>
                </a:solidFill>
                <a:effectLst/>
                <a:uLnTx/>
                <a:uFillTx/>
                <a:latin typeface="Garamond" panose="02020404030301010803"/>
                <a:ea typeface="+mn-ea"/>
                <a:cs typeface="+mn-cs"/>
              </a:rPr>
              <a:t> 14 DE NOVIEMBRE</a:t>
            </a:r>
            <a:endParaRPr kumimoji="0" lang="es-ES" sz="1800" b="0" i="0" u="none" strike="noStrike" kern="1200" cap="none" spc="0" normalizeH="0" baseline="0" noProof="0" dirty="0">
              <a:ln>
                <a:noFill/>
              </a:ln>
              <a:solidFill>
                <a:srgbClr val="0070C0"/>
              </a:solidFill>
              <a:effectLst/>
              <a:uLnTx/>
              <a:uFillTx/>
              <a:latin typeface="Garamond" panose="02020404030301010803"/>
              <a:ea typeface="+mn-ea"/>
              <a:cs typeface="+mn-cs"/>
            </a:endParaRPr>
          </a:p>
        </p:txBody>
      </p:sp>
      <p:sp>
        <p:nvSpPr>
          <p:cNvPr id="6" name="CuadroTexto 5">
            <a:extLst>
              <a:ext uri="{FF2B5EF4-FFF2-40B4-BE49-F238E27FC236}">
                <a16:creationId xmlns:a16="http://schemas.microsoft.com/office/drawing/2014/main" id="{35555D1B-44B3-1674-7ECD-30A54CEC6D76}"/>
              </a:ext>
            </a:extLst>
          </p:cNvPr>
          <p:cNvSpPr txBox="1"/>
          <p:nvPr/>
        </p:nvSpPr>
        <p:spPr>
          <a:xfrm>
            <a:off x="584617" y="1838537"/>
            <a:ext cx="10613035" cy="369332"/>
          </a:xfrm>
          <a:prstGeom prst="rect">
            <a:avLst/>
          </a:prstGeom>
          <a:noFill/>
        </p:spPr>
        <p:txBody>
          <a:bodyPr wrap="square">
            <a:spAutoFit/>
          </a:bodyPr>
          <a:lstStyle/>
          <a:p>
            <a:r>
              <a:rPr lang="es-ES" b="1" dirty="0"/>
              <a:t>Gobernadora de Monte Plata reconoce atletas por su participación en Mundial de Taekwondo en China.</a:t>
            </a:r>
          </a:p>
        </p:txBody>
      </p:sp>
      <p:sp>
        <p:nvSpPr>
          <p:cNvPr id="8" name="CuadroTexto 7">
            <a:extLst>
              <a:ext uri="{FF2B5EF4-FFF2-40B4-BE49-F238E27FC236}">
                <a16:creationId xmlns:a16="http://schemas.microsoft.com/office/drawing/2014/main" id="{7E62975D-9C2A-DA92-2093-DF80069CE09A}"/>
              </a:ext>
            </a:extLst>
          </p:cNvPr>
          <p:cNvSpPr txBox="1"/>
          <p:nvPr/>
        </p:nvSpPr>
        <p:spPr>
          <a:xfrm>
            <a:off x="919397" y="2827762"/>
            <a:ext cx="4971738" cy="3416320"/>
          </a:xfrm>
          <a:prstGeom prst="rect">
            <a:avLst/>
          </a:prstGeom>
          <a:noFill/>
        </p:spPr>
        <p:txBody>
          <a:bodyPr wrap="square">
            <a:spAutoFit/>
          </a:bodyPr>
          <a:lstStyle/>
          <a:p>
            <a:pPr algn="just"/>
            <a:r>
              <a:rPr lang="es-ES" dirty="0"/>
              <a:t>La gobernadora civil de Monte Plata, Lic. Rafaela Javier Gomera, entregó reconocimientos a cinco jóvenes atletas que representaron con orgullo a la provincia y al país en el Campeonato Mundial de Taekwondo celebrado en China, el acto tuvo lugar en el salón de eventos de la Gobernación.</a:t>
            </a:r>
          </a:p>
          <a:p>
            <a:pPr algn="just"/>
            <a:endParaRPr lang="es-ES" dirty="0"/>
          </a:p>
          <a:p>
            <a:pPr algn="just"/>
            <a:r>
              <a:rPr lang="es-ES" dirty="0"/>
              <a:t>Los atletas reconocidos fueron Wilfrido de la Cruz, </a:t>
            </a:r>
            <a:r>
              <a:rPr lang="es-ES" dirty="0" err="1"/>
              <a:t>Nahomi</a:t>
            </a:r>
            <a:r>
              <a:rPr lang="es-ES" dirty="0"/>
              <a:t> Víctor, Pedro Joseph, Brayan Gil Adame y </a:t>
            </a:r>
            <a:r>
              <a:rPr lang="es-ES" dirty="0" err="1"/>
              <a:t>Wander</a:t>
            </a:r>
            <a:r>
              <a:rPr lang="es-ES" dirty="0"/>
              <a:t> González, quienes pusieron en alto el nombre de Monte Plata en el escenario deportivo internacional.</a:t>
            </a:r>
          </a:p>
        </p:txBody>
      </p:sp>
      <p:sp>
        <p:nvSpPr>
          <p:cNvPr id="10" name="CuadroTexto 9">
            <a:extLst>
              <a:ext uri="{FF2B5EF4-FFF2-40B4-BE49-F238E27FC236}">
                <a16:creationId xmlns:a16="http://schemas.microsoft.com/office/drawing/2014/main" id="{A83D28DC-A9CB-30AC-B5AD-42364F3D7BCA}"/>
              </a:ext>
            </a:extLst>
          </p:cNvPr>
          <p:cNvSpPr txBox="1"/>
          <p:nvPr/>
        </p:nvSpPr>
        <p:spPr>
          <a:xfrm>
            <a:off x="677057" y="2300531"/>
            <a:ext cx="6115986" cy="369332"/>
          </a:xfrm>
          <a:prstGeom prst="rect">
            <a:avLst/>
          </a:prstGeom>
          <a:noFill/>
        </p:spPr>
        <p:txBody>
          <a:bodyPr wrap="square">
            <a:spAutoFit/>
          </a:bodyPr>
          <a:lstStyle/>
          <a:p>
            <a:r>
              <a:rPr lang="es-ES" b="1" dirty="0">
                <a:solidFill>
                  <a:srgbClr val="FF0000"/>
                </a:solidFill>
              </a:rPr>
              <a:t>https://www.facebook.com/share/p/1BKSeHwPN4/</a:t>
            </a:r>
          </a:p>
        </p:txBody>
      </p:sp>
      <p:pic>
        <p:nvPicPr>
          <p:cNvPr id="11" name="Imagen 10">
            <a:extLst>
              <a:ext uri="{FF2B5EF4-FFF2-40B4-BE49-F238E27FC236}">
                <a16:creationId xmlns:a16="http://schemas.microsoft.com/office/drawing/2014/main" id="{A7378D1F-E1B3-B4F7-7122-C75009413818}"/>
              </a:ext>
            </a:extLst>
          </p:cNvPr>
          <p:cNvPicPr>
            <a:picLocks noChangeAspect="1"/>
          </p:cNvPicPr>
          <p:nvPr/>
        </p:nvPicPr>
        <p:blipFill>
          <a:blip r:embed="rId3"/>
          <a:stretch>
            <a:fillRect/>
          </a:stretch>
        </p:blipFill>
        <p:spPr>
          <a:xfrm>
            <a:off x="7195280" y="1838537"/>
            <a:ext cx="4002372" cy="225759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2" name="Imagen 11">
            <a:extLst>
              <a:ext uri="{FF2B5EF4-FFF2-40B4-BE49-F238E27FC236}">
                <a16:creationId xmlns:a16="http://schemas.microsoft.com/office/drawing/2014/main" id="{5D105875-2AF2-46D0-C26B-BBA99F810302}"/>
              </a:ext>
            </a:extLst>
          </p:cNvPr>
          <p:cNvPicPr>
            <a:picLocks noChangeAspect="1"/>
          </p:cNvPicPr>
          <p:nvPr/>
        </p:nvPicPr>
        <p:blipFill>
          <a:blip r:embed="rId4"/>
          <a:stretch>
            <a:fillRect/>
          </a:stretch>
        </p:blipFill>
        <p:spPr>
          <a:xfrm>
            <a:off x="6647067" y="3821679"/>
            <a:ext cx="5098798" cy="237458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2130315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á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á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486</TotalTime>
  <Words>2341</Words>
  <Application>Microsoft Office PowerPoint</Application>
  <PresentationFormat>Panorámica</PresentationFormat>
  <Paragraphs>102</Paragraphs>
  <Slides>20</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20</vt:i4>
      </vt:variant>
    </vt:vector>
  </HeadingPairs>
  <TitlesOfParts>
    <vt:vector size="25" baseType="lpstr">
      <vt:lpstr>Arial</vt:lpstr>
      <vt:lpstr>FrankRuehl</vt:lpstr>
      <vt:lpstr>Garamond</vt:lpstr>
      <vt:lpstr>Tw Cen MT</vt:lpstr>
      <vt:lpstr>Orgánico</vt:lpstr>
      <vt:lpstr>INFORME MENSUAL DEL DEPARTAMENTO DE RELACIONES PUBLICAS Y COMUNICACIONES DE LA GOBERNACION PROVINCIAL DE MONTE PLATA NOVIEMBRE 2025.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Eddy Recio Periodita</dc:creator>
  <cp:lastModifiedBy>Eddy Recio Periodita</cp:lastModifiedBy>
  <cp:revision>48</cp:revision>
  <cp:lastPrinted>2025-11-28T14:44:11Z</cp:lastPrinted>
  <dcterms:created xsi:type="dcterms:W3CDTF">2025-11-13T14:13:15Z</dcterms:created>
  <dcterms:modified xsi:type="dcterms:W3CDTF">2025-12-01T13:11:00Z</dcterms:modified>
</cp:coreProperties>
</file>